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78"/>
  </p:notesMasterIdLst>
  <p:sldIdLst>
    <p:sldId id="256" r:id="rId5"/>
    <p:sldId id="471" r:id="rId6"/>
    <p:sldId id="280" r:id="rId7"/>
    <p:sldId id="2103813266" r:id="rId8"/>
    <p:sldId id="378" r:id="rId9"/>
    <p:sldId id="2103813267" r:id="rId10"/>
    <p:sldId id="393" r:id="rId11"/>
    <p:sldId id="2103813252" r:id="rId12"/>
    <p:sldId id="2103813258" r:id="rId13"/>
    <p:sldId id="2103813259" r:id="rId14"/>
    <p:sldId id="324" r:id="rId15"/>
    <p:sldId id="2103813253" r:id="rId16"/>
    <p:sldId id="2103813254" r:id="rId17"/>
    <p:sldId id="2103813260" r:id="rId18"/>
    <p:sldId id="2103813255" r:id="rId19"/>
    <p:sldId id="395" r:id="rId20"/>
    <p:sldId id="363" r:id="rId21"/>
    <p:sldId id="2103813268" r:id="rId22"/>
    <p:sldId id="332" r:id="rId23"/>
    <p:sldId id="2103813261" r:id="rId24"/>
    <p:sldId id="2103813262" r:id="rId25"/>
    <p:sldId id="2103813263" r:id="rId26"/>
    <p:sldId id="459" r:id="rId27"/>
    <p:sldId id="315" r:id="rId28"/>
    <p:sldId id="383" r:id="rId29"/>
    <p:sldId id="375" r:id="rId30"/>
    <p:sldId id="323" r:id="rId31"/>
    <p:sldId id="388" r:id="rId32"/>
    <p:sldId id="319" r:id="rId33"/>
    <p:sldId id="260" r:id="rId34"/>
    <p:sldId id="478" r:id="rId35"/>
    <p:sldId id="477" r:id="rId36"/>
    <p:sldId id="398" r:id="rId37"/>
    <p:sldId id="364" r:id="rId38"/>
    <p:sldId id="270" r:id="rId39"/>
    <p:sldId id="360" r:id="rId40"/>
    <p:sldId id="367" r:id="rId41"/>
    <p:sldId id="368" r:id="rId42"/>
    <p:sldId id="369" r:id="rId43"/>
    <p:sldId id="370" r:id="rId44"/>
    <p:sldId id="371" r:id="rId45"/>
    <p:sldId id="372" r:id="rId46"/>
    <p:sldId id="361" r:id="rId47"/>
    <p:sldId id="362" r:id="rId48"/>
    <p:sldId id="387" r:id="rId49"/>
    <p:sldId id="385" r:id="rId50"/>
    <p:sldId id="467" r:id="rId51"/>
    <p:sldId id="460" r:id="rId52"/>
    <p:sldId id="261" r:id="rId53"/>
    <p:sldId id="258" r:id="rId54"/>
    <p:sldId id="262" r:id="rId55"/>
    <p:sldId id="264" r:id="rId56"/>
    <p:sldId id="470" r:id="rId57"/>
    <p:sldId id="473" r:id="rId58"/>
    <p:sldId id="474" r:id="rId59"/>
    <p:sldId id="475" r:id="rId60"/>
    <p:sldId id="476" r:id="rId61"/>
    <p:sldId id="479" r:id="rId62"/>
    <p:sldId id="2103813239" r:id="rId63"/>
    <p:sldId id="2103813242" r:id="rId64"/>
    <p:sldId id="2103813243" r:id="rId65"/>
    <p:sldId id="2103813244" r:id="rId66"/>
    <p:sldId id="2103813247" r:id="rId67"/>
    <p:sldId id="2103813248" r:id="rId68"/>
    <p:sldId id="2103813245" r:id="rId69"/>
    <p:sldId id="2103813246" r:id="rId70"/>
    <p:sldId id="2103813249" r:id="rId71"/>
    <p:sldId id="2103813250" r:id="rId72"/>
    <p:sldId id="2103813240" r:id="rId73"/>
    <p:sldId id="257" r:id="rId74"/>
    <p:sldId id="2103813256" r:id="rId75"/>
    <p:sldId id="2103813257" r:id="rId76"/>
    <p:sldId id="377"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166" autoAdjust="0"/>
  </p:normalViewPr>
  <p:slideViewPr>
    <p:cSldViewPr snapToGrid="0">
      <p:cViewPr varScale="1">
        <p:scale>
          <a:sx n="71" d="100"/>
          <a:sy n="71" d="100"/>
        </p:scale>
        <p:origin x="1138" y="58"/>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6/21/2022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ceph.com/en/latest/%5C/cephadm/services/mon/"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lists.ceph.io/hyperkitty/list/ceph-users@ceph.io/thread/BWTCFZXETWTO65QWER25V26ZJMAP7LAI/"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ceph-users.ceph.narkive.com/Cj7WY4LI/nvme-ssd-hdd-rbd-replicas-with-bluestore"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ceph.com/en/latest/dev/blki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https://www.qikqiak.com/k8strain/storage/ceph/</a:t>
            </a:r>
          </a:p>
          <a:p>
            <a:r>
              <a:rPr lang="en-US" dirty="0" err="1"/>
              <a:t>Ceph</a:t>
            </a:r>
            <a:r>
              <a:rPr lang="en-US" dirty="0"/>
              <a:t> User Survey 2018 results: https://ceph.io/en/news/blog/2018/ceph-user-survey-2018-results/</a:t>
            </a:r>
          </a:p>
          <a:p>
            <a:endParaRPr 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SDPK, ISA-L and DPDK and RDMA all merged in </a:t>
            </a:r>
            <a:r>
              <a:rPr lang="en-US" dirty="0" err="1"/>
              <a:t>Ceph</a:t>
            </a:r>
            <a:r>
              <a:rPr lang="en-US" dirty="0"/>
              <a:t>.  -DWITH_DPDK=ON -DWITH_SPDK=ON to build</a:t>
            </a:r>
          </a:p>
        </p:txBody>
      </p:sp>
      <p:sp>
        <p:nvSpPr>
          <p:cNvPr id="4" name="Slide Number Placeholder 3"/>
          <p:cNvSpPr>
            <a:spLocks noGrp="1"/>
          </p:cNvSpPr>
          <p:nvPr>
            <p:ph type="sldNum" sz="quarter" idx="5"/>
          </p:nvPr>
        </p:nvSpPr>
        <p:spPr/>
        <p:txBody>
          <a:bodyPr/>
          <a:lstStyle/>
          <a:p>
            <a:fld id="{225E141B-F66C-41DD-B76B-49EED6802728}" type="slidenum">
              <a:rPr lang="en-US" smtClean="0"/>
              <a:t>15</a:t>
            </a:fld>
            <a:endParaRPr lang="en-US"/>
          </a:p>
        </p:txBody>
      </p:sp>
    </p:spTree>
    <p:extLst>
      <p:ext uri="{BB962C8B-B14F-4D97-AF65-F5344CB8AC3E}">
        <p14:creationId xmlns:p14="http://schemas.microsoft.com/office/powerpoint/2010/main" val="3261692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https://www.qikqiak.com/k8strain/storage/csi/</a:t>
            </a:r>
          </a:p>
        </p:txBody>
      </p:sp>
      <p:sp>
        <p:nvSpPr>
          <p:cNvPr id="4" name="Slide Number Placeholder 3"/>
          <p:cNvSpPr>
            <a:spLocks noGrp="1"/>
          </p:cNvSpPr>
          <p:nvPr>
            <p:ph type="sldNum" sz="quarter" idx="5"/>
          </p:nvPr>
        </p:nvSpPr>
        <p:spPr/>
        <p:txBody>
          <a:bodyPr/>
          <a:lstStyle/>
          <a:p>
            <a:fld id="{225E141B-F66C-41DD-B76B-49EED6802728}" type="slidenum">
              <a:rPr lang="en-US" smtClean="0"/>
              <a:t>16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r>
              <a:rPr lang="en-US" altLang="zh-CN" dirty="0"/>
              <a:t>eference:</a:t>
            </a:r>
          </a:p>
          <a:p>
            <a:r>
              <a:rPr lang="en-US" altLang="zh-CN" dirty="0"/>
              <a:t>https://cloud.tencent.com/developer/article/1475675</a:t>
            </a:r>
          </a:p>
        </p:txBody>
      </p:sp>
      <p:sp>
        <p:nvSpPr>
          <p:cNvPr id="4" name="Slide Number Placeholder 3"/>
          <p:cNvSpPr>
            <a:spLocks noGrp="1"/>
          </p:cNvSpPr>
          <p:nvPr>
            <p:ph type="sldNum" sz="quarter" idx="5"/>
          </p:nvPr>
        </p:nvSpPr>
        <p:spPr/>
        <p:txBody>
          <a:bodyPr/>
          <a:lstStyle/>
          <a:p>
            <a:fld id="{225E141B-F66C-41DD-B76B-49EED6802728}" type="slidenum">
              <a:rPr lang="en-US" smtClean="0"/>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https://www.cnblogs.com/Alysa-lrr/p/6027194.html</a:t>
            </a:r>
          </a:p>
          <a:p>
            <a:r>
              <a:rPr lang="en-US" dirty="0"/>
              <a:t>Test Case Examples:</a:t>
            </a:r>
          </a:p>
          <a:p>
            <a:r>
              <a:rPr lang="en-US" dirty="0" err="1"/>
              <a:t>rados</a:t>
            </a:r>
            <a:r>
              <a:rPr lang="en-US" dirty="0"/>
              <a:t> bench -p </a:t>
            </a:r>
            <a:r>
              <a:rPr lang="en-US" dirty="0" err="1"/>
              <a:t>cephrbd_data</a:t>
            </a:r>
            <a:r>
              <a:rPr lang="en-US" dirty="0"/>
              <a:t> 10 write</a:t>
            </a:r>
          </a:p>
          <a:p>
            <a:r>
              <a:rPr lang="en-US" dirty="0" err="1"/>
              <a:t>rbd</a:t>
            </a:r>
            <a:r>
              <a:rPr lang="en-US" dirty="0"/>
              <a:t> bench-write </a:t>
            </a:r>
            <a:r>
              <a:rPr lang="en-US" dirty="0" err="1"/>
              <a:t>cephrbd_data</a:t>
            </a:r>
            <a:r>
              <a:rPr lang="en-US" dirty="0"/>
              <a:t>/rbd01 --io-total 171997300</a:t>
            </a:r>
          </a:p>
        </p:txBody>
      </p:sp>
      <p:sp>
        <p:nvSpPr>
          <p:cNvPr id="4" name="Slide Number Placeholder 3"/>
          <p:cNvSpPr>
            <a:spLocks noGrp="1"/>
          </p:cNvSpPr>
          <p:nvPr>
            <p:ph type="sldNum" sz="quarter" idx="5"/>
          </p:nvPr>
        </p:nvSpPr>
        <p:spPr/>
        <p:txBody>
          <a:bodyPr/>
          <a:lstStyle/>
          <a:p>
            <a:fld id="{225E141B-F66C-41DD-B76B-49EED6802728}" type="slidenum">
              <a:rPr lang="en-US" smtClean="0"/>
              <a:t>25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https://louwrentius.com/understanding-storage-performance-iops-and-latency.html</a:t>
            </a:r>
            <a:endParaRPr lang="en-US" b="1" dirty="0"/>
          </a:p>
          <a:p>
            <a:endParaRPr lang="en-US" dirty="0"/>
          </a:p>
          <a:p>
            <a:r>
              <a:rPr lang="en-US" dirty="0"/>
              <a:t>Latency: Latency is the time it takes for the I/O request to be completed. We start our measurement from the moment the request is issued to the storage layer and stop measuring when either we get the requested data, or get confirmation that the data is stored on disk.</a:t>
            </a:r>
          </a:p>
          <a:p>
            <a:r>
              <a:rPr lang="en-US" dirty="0"/>
              <a:t>For hard drives, an average latency somewhere between 10 to 20 </a:t>
            </a:r>
            <a:r>
              <a:rPr lang="en-US" dirty="0" err="1"/>
              <a:t>ms</a:t>
            </a:r>
            <a:r>
              <a:rPr lang="en-US" dirty="0"/>
              <a:t> is considered acceptable (20 </a:t>
            </a:r>
            <a:r>
              <a:rPr lang="en-US" dirty="0" err="1"/>
              <a:t>ms</a:t>
            </a:r>
            <a:r>
              <a:rPr lang="en-US" dirty="0"/>
              <a:t> is the upper limit).</a:t>
            </a:r>
          </a:p>
          <a:p>
            <a:r>
              <a:rPr lang="en-US" dirty="0"/>
              <a:t>For solid state drives, depending on the workload it should never reach higher than 1-3 </a:t>
            </a:r>
            <a:r>
              <a:rPr lang="en-US" dirty="0" err="1"/>
              <a:t>ms.</a:t>
            </a:r>
            <a:r>
              <a:rPr lang="en-US" dirty="0"/>
              <a:t> In most cases, workloads will experience less than 1ms latency numbers.</a:t>
            </a:r>
          </a:p>
          <a:p>
            <a:endParaRPr lang="en-US" dirty="0"/>
          </a:p>
          <a:p>
            <a:r>
              <a:rPr lang="en-US" dirty="0"/>
              <a:t>IOPS and Latency</a:t>
            </a:r>
          </a:p>
          <a:p>
            <a:r>
              <a:rPr lang="en-US" dirty="0"/>
              <a:t>This is a very important concept to understand. The IOPS metric is meaningless without a statement about latency. You must understand how long each I/O operation will take because latency dictates the responsiveness of individual I/O operations.</a:t>
            </a:r>
          </a:p>
          <a:p>
            <a:r>
              <a:rPr lang="en-US" dirty="0"/>
              <a:t>If a storage solution can reach 10,000 IOPS but only at an average latency of 50 </a:t>
            </a:r>
            <a:r>
              <a:rPr lang="en-US" dirty="0" err="1"/>
              <a:t>ms</a:t>
            </a:r>
            <a:r>
              <a:rPr lang="en-US" dirty="0"/>
              <a:t> that could result in very bad application performance. If we want to hit an upper latency target of 10 </a:t>
            </a:r>
            <a:r>
              <a:rPr lang="en-US" dirty="0" err="1"/>
              <a:t>ms</a:t>
            </a:r>
            <a:r>
              <a:rPr lang="en-US" dirty="0"/>
              <a:t> the storage solution may only be capable of 2,000 IOPS.</a:t>
            </a:r>
          </a:p>
          <a:p>
            <a:r>
              <a:rPr lang="en-US" dirty="0"/>
              <a:t>For more details on this topic I would recommend this blog and this blog.</a:t>
            </a:r>
          </a:p>
        </p:txBody>
      </p:sp>
      <p:sp>
        <p:nvSpPr>
          <p:cNvPr id="4" name="Slide Number Placeholder 3"/>
          <p:cNvSpPr>
            <a:spLocks noGrp="1"/>
          </p:cNvSpPr>
          <p:nvPr>
            <p:ph type="sldNum" sz="quarter" idx="5"/>
          </p:nvPr>
        </p:nvSpPr>
        <p:spPr/>
        <p:txBody>
          <a:bodyPr/>
          <a:lstStyle/>
          <a:p>
            <a:fld id="{225E141B-F66C-41DD-B76B-49EED6802728}" type="slidenum">
              <a:rPr lang="en-US" smtClean="0"/>
              <a:t>26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t>
            </a:r>
          </a:p>
          <a:p>
            <a:r>
              <a:rPr lang="en-US" dirty="0"/>
              <a:t>[</a:t>
            </a:r>
            <a:r>
              <a:rPr lang="en-US" dirty="0" err="1"/>
              <a:t>root@dlp</a:t>
            </a:r>
            <a:r>
              <a:rPr lang="en-US" dirty="0"/>
              <a:t> ~]# </a:t>
            </a:r>
            <a:r>
              <a:rPr lang="en-US" dirty="0" err="1"/>
              <a:t>rbd</a:t>
            </a:r>
            <a:r>
              <a:rPr lang="en-US" dirty="0"/>
              <a:t> </a:t>
            </a:r>
            <a:r>
              <a:rPr lang="en-US" dirty="0" err="1"/>
              <a:t>showmapped</a:t>
            </a:r>
            <a:endParaRPr lang="en-US" dirty="0"/>
          </a:p>
          <a:p>
            <a:r>
              <a:rPr lang="en-US" dirty="0"/>
              <a:t>id  pool  namespace  image  snap  device</a:t>
            </a:r>
          </a:p>
          <a:p>
            <a:r>
              <a:rPr lang="en-US" dirty="0"/>
              <a:t>0   </a:t>
            </a:r>
            <a:r>
              <a:rPr lang="en-US" dirty="0" err="1"/>
              <a:t>rbd</a:t>
            </a:r>
            <a:r>
              <a:rPr lang="en-US" dirty="0"/>
              <a:t>                        rbd01   -        /dev/rbd0</a:t>
            </a:r>
          </a:p>
          <a:p>
            <a:endParaRPr lang="en-US" dirty="0"/>
          </a:p>
          <a:p>
            <a:r>
              <a:rPr lang="en-US" dirty="0" err="1"/>
              <a:t>Ceph</a:t>
            </a:r>
            <a:r>
              <a:rPr lang="en-US" dirty="0"/>
              <a:t> view scope:</a:t>
            </a:r>
          </a:p>
          <a:p>
            <a:r>
              <a:rPr lang="en-US" dirty="0" err="1"/>
              <a:t>Ceph</a:t>
            </a:r>
            <a:r>
              <a:rPr lang="en-US" dirty="0"/>
              <a:t> </a:t>
            </a:r>
            <a:r>
              <a:rPr lang="en-US" dirty="0" err="1"/>
              <a:t>mgr</a:t>
            </a:r>
            <a:r>
              <a:rPr lang="en-US" dirty="0"/>
              <a:t> 1 ------- * OSD Nodes</a:t>
            </a:r>
          </a:p>
          <a:p>
            <a:r>
              <a:rPr lang="en-US" dirty="0" err="1"/>
              <a:t>Ceph</a:t>
            </a:r>
            <a:r>
              <a:rPr lang="en-US" dirty="0"/>
              <a:t> </a:t>
            </a:r>
            <a:r>
              <a:rPr lang="en-US" dirty="0" err="1"/>
              <a:t>mgr</a:t>
            </a:r>
            <a:r>
              <a:rPr lang="en-US" dirty="0"/>
              <a:t> 1 ------- * pool</a:t>
            </a:r>
          </a:p>
          <a:p>
            <a:r>
              <a:rPr lang="en-US" dirty="0" err="1"/>
              <a:t>Ceph</a:t>
            </a:r>
            <a:r>
              <a:rPr lang="en-US" dirty="0"/>
              <a:t> pool 1 ------ * </a:t>
            </a:r>
            <a:r>
              <a:rPr lang="en-US" dirty="0" err="1"/>
              <a:t>rbd</a:t>
            </a:r>
            <a:r>
              <a:rPr lang="en-US" dirty="0"/>
              <a:t> image</a:t>
            </a:r>
          </a:p>
          <a:p>
            <a:endParaRPr lang="en-US" dirty="0"/>
          </a:p>
          <a:p>
            <a:r>
              <a:rPr lang="en-US" dirty="0"/>
              <a:t>--------------------------------------------------</a:t>
            </a:r>
          </a:p>
        </p:txBody>
      </p:sp>
      <p:sp>
        <p:nvSpPr>
          <p:cNvPr id="4" name="Slide Number Placeholder 3"/>
          <p:cNvSpPr>
            <a:spLocks noGrp="1"/>
          </p:cNvSpPr>
          <p:nvPr>
            <p:ph type="sldNum" sz="quarter" idx="5"/>
          </p:nvPr>
        </p:nvSpPr>
        <p:spPr/>
        <p:txBody>
          <a:bodyPr/>
          <a:lstStyle/>
          <a:p>
            <a:fld id="{225E141B-F66C-41DD-B76B-49EED6802728}" type="slidenum">
              <a:rPr lang="en-US" smtClean="0"/>
              <a:t>28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pPr marL="0" marR="0" lvl="0" indent="0" algn="l" defTabSz="914400" rtl="0" eaLnBrk="1" fontAlgn="auto" latinLnBrk="0" hangingPunct="1">
              <a:lnSpc>
                <a:spcPct val="100000"/>
              </a:lnSpc>
              <a:spcBef>
                <a:spcPts val="0"/>
              </a:spcBef>
              <a:spcAft>
                <a:spcPts val="0"/>
              </a:spcAft>
              <a:buClrTx/>
              <a:buSzTx/>
              <a:buFontTx/>
              <a:buNone/>
              <a:defRPr/>
            </a:pPr>
            <a:r>
              <a:rPr lang="en-US" b="1" i="0" dirty="0" err="1">
                <a:solidFill>
                  <a:srgbClr val="000000"/>
                </a:solidFill>
                <a:effectLst/>
                <a:latin typeface="Verdana" panose="020B0604030504040204" pitchFamily="34" charset="0"/>
              </a:rPr>
              <a:t>Ceph</a:t>
            </a:r>
            <a:r>
              <a:rPr lang="en-US" b="1" i="0" dirty="0">
                <a:solidFill>
                  <a:srgbClr val="000000"/>
                </a:solidFill>
                <a:effectLst/>
                <a:latin typeface="Verdana" panose="020B0604030504040204" pitchFamily="34" charset="0"/>
              </a:rPr>
              <a:t> RADOS Block Device (RBD): </a:t>
            </a:r>
            <a:r>
              <a:rPr lang="en-US" dirty="0"/>
              <a:t>https://docs.openstack.org/kilo/config-reference/content/ceph-rados.html</a:t>
            </a:r>
          </a:p>
          <a:p>
            <a:pPr marL="0" marR="0" lvl="0" indent="0" algn="l" defTabSz="914400" rtl="0" eaLnBrk="1" fontAlgn="auto" latinLnBrk="0" hangingPunct="1">
              <a:lnSpc>
                <a:spcPct val="100000"/>
              </a:lnSpc>
              <a:spcBef>
                <a:spcPts val="0"/>
              </a:spcBef>
              <a:spcAft>
                <a:spcPts val="0"/>
              </a:spcAft>
              <a:buClrTx/>
              <a:buSzTx/>
              <a:buFontTx/>
              <a:buNone/>
              <a:defRPr/>
            </a:pPr>
            <a:r>
              <a:rPr lang="en-US" dirty="0"/>
              <a:t>How to create RBD drive manually: https://www.server-world.info/en/note?os=CentOS_8&amp;p=ceph15&amp;f=3</a:t>
            </a:r>
          </a:p>
          <a:p>
            <a:pPr marL="0" marR="0" lvl="0" indent="0" algn="l" defTabSz="914400" rtl="0" eaLnBrk="1" fontAlgn="auto" latinLnBrk="0" hangingPunct="1">
              <a:lnSpc>
                <a:spcPct val="100000"/>
              </a:lnSpc>
              <a:spcBef>
                <a:spcPts val="0"/>
              </a:spcBef>
              <a:spcAft>
                <a:spcPts val="0"/>
              </a:spcAft>
              <a:buClrTx/>
              <a:buSzTx/>
              <a:buFontTx/>
              <a:buNone/>
              <a:defRPr/>
            </a:pPr>
            <a:r>
              <a:rPr lang="en-US" dirty="0"/>
              <a:t>https://www.snia.org/sites/default/orig/SDC2012/presentations/File_Systems/SageWeil_Scaling_Storage_Cloud_Ceph-2.pdf</a:t>
            </a:r>
          </a:p>
        </p:txBody>
      </p:sp>
      <p:sp>
        <p:nvSpPr>
          <p:cNvPr id="4" name="Slide Number Placeholder 3"/>
          <p:cNvSpPr>
            <a:spLocks noGrp="1"/>
          </p:cNvSpPr>
          <p:nvPr>
            <p:ph type="sldNum" sz="quarter" idx="5"/>
          </p:nvPr>
        </p:nvSpPr>
        <p:spPr/>
        <p:txBody>
          <a:bodyPr/>
          <a:lstStyle/>
          <a:p>
            <a:fld id="{225E141B-F66C-41DD-B76B-49EED6802728}" type="slidenum">
              <a:rPr lang="en-US" smtClean="0"/>
              <a:t>29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err="1"/>
              <a:t>Ceph</a:t>
            </a:r>
            <a:r>
              <a:rPr lang="en-US" dirty="0"/>
              <a:t> Cluster</a:t>
            </a:r>
            <a:r>
              <a:rPr lang="zh-CN" altLang="en-US" dirty="0"/>
              <a:t>的常用操作</a:t>
            </a:r>
            <a:r>
              <a:rPr lang="en-US" altLang="zh-CN" dirty="0"/>
              <a:t>: </a:t>
            </a:r>
            <a:r>
              <a:rPr lang="zh-CN" altLang="en-US" dirty="0"/>
              <a:t>增加</a:t>
            </a:r>
            <a:r>
              <a:rPr lang="en-US" altLang="zh-CN" dirty="0"/>
              <a:t>/</a:t>
            </a:r>
            <a:r>
              <a:rPr lang="zh-CN" altLang="en-US" dirty="0"/>
              <a:t>删除节点，扩展集群等</a:t>
            </a:r>
            <a:endParaRPr lang="en-US" altLang="zh-CN" dirty="0"/>
          </a:p>
          <a:p>
            <a:r>
              <a:rPr lang="en-US" altLang="zh-CN" dirty="0"/>
              <a:t>http://www.dbaselife.com/project-3/doc-752/</a:t>
            </a:r>
          </a:p>
          <a:p>
            <a:r>
              <a:rPr lang="en-US" dirty="0">
                <a:hlinkClick r:id="rId3"/>
              </a:rPr>
              <a:t>MON Service — </a:t>
            </a:r>
            <a:r>
              <a:rPr lang="en-US" dirty="0" err="1">
                <a:hlinkClick r:id="rId3"/>
              </a:rPr>
              <a:t>Ceph</a:t>
            </a:r>
            <a:r>
              <a:rPr lang="en-US">
                <a:hlinkClick r:id="rId3"/>
              </a:rPr>
              <a:t> Documentation</a:t>
            </a:r>
            <a:endParaRPr 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33</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https://ru-ru.facebook.com/pg/4iglance/posts/</a:t>
            </a:r>
          </a:p>
          <a:p>
            <a:r>
              <a:rPr lang="en-US" dirty="0"/>
              <a:t>http://dbaselife.com/project-3/doc-753/</a:t>
            </a:r>
          </a:p>
          <a:p>
            <a:endParaRPr lang="en-US" dirty="0"/>
          </a:p>
          <a:p>
            <a:r>
              <a:rPr lang="en-US" dirty="0" err="1"/>
              <a:t>systemctl</a:t>
            </a:r>
            <a:r>
              <a:rPr lang="en-US" dirty="0"/>
              <a:t> list-units	/* Check current running daemon services */</a:t>
            </a:r>
          </a:p>
          <a:p>
            <a:r>
              <a:rPr lang="en-US" dirty="0" err="1"/>
              <a:t>systemctl</a:t>
            </a:r>
            <a:r>
              <a:rPr lang="en-US" dirty="0"/>
              <a:t> list-sockets 	/* Check what ports occupied by what daemon */</a:t>
            </a:r>
          </a:p>
          <a:p>
            <a:r>
              <a:rPr lang="en-US" dirty="0" err="1"/>
              <a:t>sudo</a:t>
            </a:r>
            <a:r>
              <a:rPr lang="en-US" dirty="0"/>
              <a:t> </a:t>
            </a:r>
            <a:r>
              <a:rPr lang="en-US" dirty="0" err="1"/>
              <a:t>lsof</a:t>
            </a:r>
            <a:r>
              <a:rPr lang="en-US" dirty="0"/>
              <a:t> -</a:t>
            </a:r>
            <a:r>
              <a:rPr lang="en-US" dirty="0" err="1"/>
              <a:t>i</a:t>
            </a:r>
            <a:r>
              <a:rPr lang="en-US" dirty="0"/>
              <a:t> :9090</a:t>
            </a:r>
          </a:p>
          <a:p>
            <a:r>
              <a:rPr lang="en-US" dirty="0" err="1"/>
              <a:t>sudo</a:t>
            </a:r>
            <a:r>
              <a:rPr lang="en-US" dirty="0"/>
              <a:t> ss –</a:t>
            </a:r>
            <a:r>
              <a:rPr lang="en-US" dirty="0" err="1"/>
              <a:t>ntpulo</a:t>
            </a:r>
            <a:endParaRPr lang="en-US" dirty="0"/>
          </a:p>
          <a:p>
            <a:r>
              <a:rPr lang="en-US" dirty="0" err="1"/>
              <a:t>sudo</a:t>
            </a:r>
            <a:r>
              <a:rPr lang="en-US" dirty="0"/>
              <a:t> netstat -</a:t>
            </a:r>
            <a:r>
              <a:rPr lang="en-US" dirty="0" err="1"/>
              <a:t>ntpul</a:t>
            </a:r>
            <a:endParaRPr 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34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https://docs.ceph.com/en/latest/rados/operations/monitoring/</a:t>
            </a:r>
          </a:p>
        </p:txBody>
      </p:sp>
      <p:sp>
        <p:nvSpPr>
          <p:cNvPr id="4" name="Slide Number Placeholder 3"/>
          <p:cNvSpPr>
            <a:spLocks noGrp="1"/>
          </p:cNvSpPr>
          <p:nvPr>
            <p:ph type="sldNum" sz="quarter" idx="5"/>
          </p:nvPr>
        </p:nvSpPr>
        <p:spPr/>
        <p:txBody>
          <a:bodyPr/>
          <a:lstStyle/>
          <a:p>
            <a:fld id="{225E141B-F66C-41DD-B76B-49EED6802728}" type="slidenum">
              <a:rPr lang="en-US" smtClean="0"/>
              <a:t>35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server can be a commodity hardware server.</a:t>
            </a:r>
          </a:p>
          <a:p>
            <a:r>
              <a:rPr lang="en-US" dirty="0" err="1"/>
              <a:t>Ceph</a:t>
            </a:r>
            <a:r>
              <a:rPr lang="en-US" dirty="0"/>
              <a:t> can be regarded as storage domain “Kubernetes” role.</a:t>
            </a:r>
          </a:p>
        </p:txBody>
      </p:sp>
      <p:sp>
        <p:nvSpPr>
          <p:cNvPr id="4" name="Slide Number Placeholder 3"/>
          <p:cNvSpPr>
            <a:spLocks noGrp="1"/>
          </p:cNvSpPr>
          <p:nvPr>
            <p:ph type="sldNum" sz="quarter" idx="5"/>
          </p:nvPr>
        </p:nvSpPr>
        <p:spPr/>
        <p:txBody>
          <a:bodyPr/>
          <a:lstStyle/>
          <a:p>
            <a:fld id="{225E141B-F66C-41DD-B76B-49EED6802728}" type="slidenum">
              <a:rPr lang="en-US" smtClean="0"/>
              <a:t>5</a:t>
            </a:fld>
            <a:endParaRPr lang="en-US"/>
          </a:p>
        </p:txBody>
      </p:sp>
    </p:spTree>
    <p:extLst>
      <p:ext uri="{BB962C8B-B14F-4D97-AF65-F5344CB8AC3E}">
        <p14:creationId xmlns:p14="http://schemas.microsoft.com/office/powerpoint/2010/main" val="17231201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 </a:t>
            </a:r>
            <a:r>
              <a:rPr lang="en-US" dirty="0" err="1"/>
              <a:t>role.yaml</a:t>
            </a:r>
            <a:endParaRPr lang="en-US" dirty="0"/>
          </a:p>
          <a:p>
            <a:endParaRPr lang="en-US" dirty="0"/>
          </a:p>
          <a:p>
            <a:r>
              <a:rPr lang="en-US" dirty="0"/>
              <a:t>---</a:t>
            </a:r>
          </a:p>
          <a:p>
            <a:r>
              <a:rPr lang="en-US" dirty="0" err="1"/>
              <a:t>apiVersion</a:t>
            </a:r>
            <a:r>
              <a:rPr lang="en-US" dirty="0"/>
              <a:t>: rbac.authorization.k8s.io/v1</a:t>
            </a:r>
          </a:p>
          <a:p>
            <a:r>
              <a:rPr lang="en-US" dirty="0"/>
              <a:t>kind: Role</a:t>
            </a:r>
          </a:p>
          <a:p>
            <a:r>
              <a:rPr lang="en-US" dirty="0"/>
              <a:t>metadata:</a:t>
            </a:r>
          </a:p>
          <a:p>
            <a:r>
              <a:rPr lang="en-US" dirty="0"/>
              <a:t>  namespace: default   &lt;=== </a:t>
            </a:r>
            <a:r>
              <a:rPr lang="en-US" dirty="0" err="1"/>
              <a:t>定義在</a:t>
            </a:r>
            <a:r>
              <a:rPr lang="en-US" dirty="0"/>
              <a:t> default </a:t>
            </a:r>
            <a:r>
              <a:rPr lang="en-US" dirty="0" err="1"/>
              <a:t>命名空間中</a:t>
            </a:r>
            <a:endParaRPr lang="en-US" dirty="0"/>
          </a:p>
          <a:p>
            <a:r>
              <a:rPr lang="en-US" dirty="0"/>
              <a:t>  name: </a:t>
            </a:r>
            <a:r>
              <a:rPr lang="en-US" dirty="0" err="1"/>
              <a:t>configmap</a:t>
            </a:r>
            <a:r>
              <a:rPr lang="en-US" dirty="0"/>
              <a:t>-editor   &lt;=== Role </a:t>
            </a:r>
            <a:r>
              <a:rPr lang="en-US" dirty="0" err="1"/>
              <a:t>的名稱</a:t>
            </a:r>
            <a:endParaRPr lang="en-US" dirty="0"/>
          </a:p>
          <a:p>
            <a:r>
              <a:rPr lang="en-US" dirty="0"/>
              <a:t>rules:</a:t>
            </a:r>
          </a:p>
          <a:p>
            <a:r>
              <a:rPr lang="en-US" dirty="0"/>
              <a:t>- </a:t>
            </a:r>
            <a:r>
              <a:rPr lang="en-US" dirty="0" err="1"/>
              <a:t>apiGroups</a:t>
            </a:r>
            <a:r>
              <a:rPr lang="en-US" dirty="0"/>
              <a:t>: [""]   &lt;=== "" </a:t>
            </a:r>
            <a:r>
              <a:rPr lang="en-US" dirty="0" err="1"/>
              <a:t>表示</a:t>
            </a:r>
            <a:r>
              <a:rPr lang="en-US" dirty="0"/>
              <a:t> /</a:t>
            </a:r>
            <a:r>
              <a:rPr lang="en-US" dirty="0" err="1"/>
              <a:t>api</a:t>
            </a:r>
            <a:r>
              <a:rPr lang="en-US" dirty="0"/>
              <a:t>/vi 即 apiVersion:v1</a:t>
            </a:r>
          </a:p>
          <a:p>
            <a:r>
              <a:rPr lang="en-US" dirty="0"/>
              <a:t>  resources: ["</a:t>
            </a:r>
            <a:r>
              <a:rPr lang="en-US" dirty="0" err="1"/>
              <a:t>configmap</a:t>
            </a:r>
            <a:r>
              <a:rPr lang="en-US" dirty="0"/>
              <a:t>"]</a:t>
            </a:r>
          </a:p>
          <a:p>
            <a:r>
              <a:rPr lang="en-US" dirty="0"/>
              <a:t>  verbs: ["get", "list", "watch", "create", "update", "patch", "delete"]</a:t>
            </a:r>
          </a:p>
          <a:p>
            <a:endParaRPr lang="en-US" dirty="0"/>
          </a:p>
          <a:p>
            <a:r>
              <a:rPr lang="en-US" dirty="0"/>
              <a:t># </a:t>
            </a:r>
            <a:r>
              <a:rPr lang="en-US" dirty="0" err="1"/>
              <a:t>clusterrole.yaml</a:t>
            </a:r>
            <a:endParaRPr lang="en-US" dirty="0"/>
          </a:p>
          <a:p>
            <a:endParaRPr lang="en-US" dirty="0"/>
          </a:p>
          <a:p>
            <a:r>
              <a:rPr lang="en-US" dirty="0"/>
              <a:t>---</a:t>
            </a:r>
          </a:p>
          <a:p>
            <a:r>
              <a:rPr lang="en-US" dirty="0" err="1"/>
              <a:t>apiVersion</a:t>
            </a:r>
            <a:r>
              <a:rPr lang="en-US" dirty="0"/>
              <a:t>: rbac.authorization.k8s.io/v1</a:t>
            </a:r>
          </a:p>
          <a:p>
            <a:r>
              <a:rPr lang="en-US" dirty="0"/>
              <a:t>kind: </a:t>
            </a:r>
            <a:r>
              <a:rPr lang="en-US" dirty="0" err="1"/>
              <a:t>ClusterRole</a:t>
            </a:r>
            <a:endParaRPr lang="en-US" dirty="0"/>
          </a:p>
          <a:p>
            <a:r>
              <a:rPr lang="en-US" dirty="0"/>
              <a:t>metadata:</a:t>
            </a:r>
          </a:p>
          <a:p>
            <a:r>
              <a:rPr lang="en-US" dirty="0"/>
              <a:t>  name: secret-reader</a:t>
            </a:r>
          </a:p>
          <a:p>
            <a:r>
              <a:rPr lang="en-US" dirty="0"/>
              <a:t>rules:</a:t>
            </a:r>
          </a:p>
          <a:p>
            <a:r>
              <a:rPr lang="en-US" dirty="0"/>
              <a:t>- </a:t>
            </a:r>
            <a:r>
              <a:rPr lang="en-US" dirty="0" err="1"/>
              <a:t>apiGroups</a:t>
            </a:r>
            <a:r>
              <a:rPr lang="en-US" dirty="0"/>
              <a:t>: [""]   &lt;=== "" </a:t>
            </a:r>
            <a:r>
              <a:rPr lang="en-US" dirty="0" err="1"/>
              <a:t>表示</a:t>
            </a:r>
            <a:r>
              <a:rPr lang="en-US" dirty="0"/>
              <a:t> /</a:t>
            </a:r>
            <a:r>
              <a:rPr lang="en-US" dirty="0" err="1"/>
              <a:t>api</a:t>
            </a:r>
            <a:r>
              <a:rPr lang="en-US" dirty="0"/>
              <a:t>/vi 即 apiVersion:v1</a:t>
            </a:r>
          </a:p>
          <a:p>
            <a:r>
              <a:rPr lang="en-US" dirty="0"/>
              <a:t>  resources: ["secrets"]</a:t>
            </a:r>
          </a:p>
          <a:p>
            <a:r>
              <a:rPr lang="en-US" dirty="0"/>
              <a:t>  verbs: ["get", "list", "watch"]  &lt;=== </a:t>
            </a:r>
            <a:r>
              <a:rPr lang="en-US" dirty="0" err="1"/>
              <a:t>允許讀取</a:t>
            </a:r>
            <a:r>
              <a:rPr lang="en-US" dirty="0"/>
              <a:t> Secret</a:t>
            </a:r>
          </a:p>
          <a:p>
            <a:endParaRPr lang="en-US" dirty="0"/>
          </a:p>
          <a:p>
            <a:r>
              <a:rPr lang="en-US" dirty="0"/>
              <a:t>For user</a:t>
            </a:r>
          </a:p>
          <a:p>
            <a:r>
              <a:rPr lang="en-US" dirty="0"/>
              <a:t>----------</a:t>
            </a:r>
          </a:p>
          <a:p>
            <a:r>
              <a:rPr lang="en-US" dirty="0"/>
              <a:t>subjects:</a:t>
            </a:r>
          </a:p>
          <a:p>
            <a:r>
              <a:rPr lang="en-US" dirty="0"/>
              <a:t>- kind: User   &lt;=== </a:t>
            </a:r>
            <a:r>
              <a:rPr lang="en-US" dirty="0" err="1"/>
              <a:t>指定對象為</a:t>
            </a:r>
            <a:r>
              <a:rPr lang="en-US" dirty="0"/>
              <a:t> User</a:t>
            </a:r>
          </a:p>
          <a:p>
            <a:r>
              <a:rPr lang="en-US" dirty="0"/>
              <a:t>  name: "james@example.com"   &lt;=== User </a:t>
            </a:r>
            <a:r>
              <a:rPr lang="en-US" dirty="0" err="1"/>
              <a:t>名稱</a:t>
            </a:r>
            <a:endParaRPr lang="en-US" dirty="0"/>
          </a:p>
          <a:p>
            <a:r>
              <a:rPr lang="en-US" dirty="0"/>
              <a:t>  </a:t>
            </a:r>
            <a:r>
              <a:rPr lang="en-US" dirty="0" err="1"/>
              <a:t>apiGroup</a:t>
            </a:r>
            <a:r>
              <a:rPr lang="en-US" dirty="0"/>
              <a:t>: rbac.authorization.k8s.io</a:t>
            </a:r>
          </a:p>
          <a:p>
            <a:endParaRPr lang="en-US" dirty="0"/>
          </a:p>
          <a:p>
            <a:r>
              <a:rPr lang="en-US" dirty="0"/>
              <a:t>For group</a:t>
            </a:r>
          </a:p>
          <a:p>
            <a:r>
              <a:rPr lang="en-US" dirty="0"/>
              <a:t>-----------</a:t>
            </a:r>
          </a:p>
          <a:p>
            <a:r>
              <a:rPr lang="en-US" dirty="0"/>
              <a:t>subjects:</a:t>
            </a:r>
          </a:p>
          <a:p>
            <a:r>
              <a:rPr lang="en-US" dirty="0"/>
              <a:t>- kind: Group   &lt;=== </a:t>
            </a:r>
            <a:r>
              <a:rPr lang="en-US" dirty="0" err="1"/>
              <a:t>指定對象為</a:t>
            </a:r>
            <a:r>
              <a:rPr lang="en-US" dirty="0"/>
              <a:t> Group</a:t>
            </a:r>
          </a:p>
          <a:p>
            <a:r>
              <a:rPr lang="en-US" dirty="0"/>
              <a:t>  name: "frontend-admins"   &lt;=== Group </a:t>
            </a:r>
            <a:r>
              <a:rPr lang="en-US" dirty="0" err="1"/>
              <a:t>名稱</a:t>
            </a:r>
            <a:endParaRPr lang="en-US" dirty="0"/>
          </a:p>
          <a:p>
            <a:r>
              <a:rPr lang="en-US" dirty="0"/>
              <a:t>  </a:t>
            </a:r>
            <a:r>
              <a:rPr lang="en-US" dirty="0" err="1"/>
              <a:t>apiGroup</a:t>
            </a:r>
            <a:r>
              <a:rPr lang="en-US" dirty="0"/>
              <a:t>: rbac.authorization.k8s.io</a:t>
            </a:r>
          </a:p>
          <a:p>
            <a:endParaRPr lang="en-US" dirty="0"/>
          </a:p>
          <a:p>
            <a:r>
              <a:rPr lang="en-US" dirty="0"/>
              <a:t>For Service Account</a:t>
            </a:r>
          </a:p>
          <a:p>
            <a:r>
              <a:rPr lang="en-US" dirty="0"/>
              <a:t>------------------------</a:t>
            </a:r>
          </a:p>
          <a:p>
            <a:r>
              <a:rPr lang="en-US" dirty="0"/>
              <a:t>subjects:</a:t>
            </a:r>
          </a:p>
          <a:p>
            <a:r>
              <a:rPr lang="en-US" dirty="0"/>
              <a:t>- kind: </a:t>
            </a:r>
            <a:r>
              <a:rPr lang="en-US" dirty="0" err="1"/>
              <a:t>ServiceAccount</a:t>
            </a:r>
            <a:r>
              <a:rPr lang="en-US" dirty="0"/>
              <a:t>   &lt;=== </a:t>
            </a:r>
            <a:r>
              <a:rPr lang="en-US" dirty="0" err="1"/>
              <a:t>指定對象為</a:t>
            </a:r>
            <a:r>
              <a:rPr lang="en-US" dirty="0"/>
              <a:t> Service Account</a:t>
            </a:r>
          </a:p>
          <a:p>
            <a:r>
              <a:rPr lang="en-US" dirty="0"/>
              <a:t>  name: default   &lt;=== Service Account </a:t>
            </a:r>
            <a:r>
              <a:rPr lang="en-US" dirty="0" err="1"/>
              <a:t>名稱</a:t>
            </a:r>
            <a:endParaRPr lang="en-US" dirty="0"/>
          </a:p>
          <a:p>
            <a:r>
              <a:rPr lang="en-US" dirty="0"/>
              <a:t>  namespace: </a:t>
            </a:r>
            <a:r>
              <a:rPr lang="en-US" dirty="0" err="1"/>
              <a:t>kube</a:t>
            </a:r>
            <a:r>
              <a:rPr lang="en-US" dirty="0"/>
              <a:t>-system   &lt;=== </a:t>
            </a:r>
            <a:r>
              <a:rPr lang="en-US" dirty="0" err="1"/>
              <a:t>命名空間</a:t>
            </a:r>
            <a:endParaRPr lang="en-US" dirty="0"/>
          </a:p>
          <a:p>
            <a:endParaRPr lang="en-US" dirty="0"/>
          </a:p>
          <a:p>
            <a:r>
              <a:rPr lang="en-US" dirty="0"/>
              <a:t>#  </a:t>
            </a:r>
            <a:r>
              <a:rPr lang="en-US" dirty="0" err="1"/>
              <a:t>clusterrolebinding.yaml</a:t>
            </a:r>
            <a:endParaRPr lang="en-US" dirty="0"/>
          </a:p>
          <a:p>
            <a:endParaRPr lang="en-US" dirty="0"/>
          </a:p>
          <a:p>
            <a:r>
              <a:rPr lang="en-US" dirty="0"/>
              <a:t>---</a:t>
            </a:r>
          </a:p>
          <a:p>
            <a:r>
              <a:rPr lang="en-US" dirty="0" err="1"/>
              <a:t>apiVersion</a:t>
            </a:r>
            <a:r>
              <a:rPr lang="en-US" dirty="0"/>
              <a:t>: rbac.authorization.k8s.io/v1</a:t>
            </a:r>
          </a:p>
          <a:p>
            <a:r>
              <a:rPr lang="en-US" dirty="0"/>
              <a:t>kind: </a:t>
            </a:r>
            <a:r>
              <a:rPr lang="en-US" dirty="0" err="1"/>
              <a:t>ClusterRoleBinding</a:t>
            </a:r>
            <a:endParaRPr lang="en-US" dirty="0"/>
          </a:p>
          <a:p>
            <a:r>
              <a:rPr lang="en-US" dirty="0"/>
              <a:t>metadata:</a:t>
            </a:r>
          </a:p>
          <a:p>
            <a:r>
              <a:rPr lang="en-US" dirty="0"/>
              <a:t>  name: secret-reader</a:t>
            </a:r>
          </a:p>
          <a:p>
            <a:r>
              <a:rPr lang="en-US" dirty="0"/>
              <a:t>subjects:</a:t>
            </a:r>
          </a:p>
          <a:p>
            <a:r>
              <a:rPr lang="en-US" dirty="0"/>
              <a:t>- kind: </a:t>
            </a:r>
            <a:r>
              <a:rPr lang="en-US" dirty="0" err="1"/>
              <a:t>ServiceAccount</a:t>
            </a:r>
            <a:r>
              <a:rPr lang="en-US" dirty="0"/>
              <a:t>   &lt;=== </a:t>
            </a:r>
            <a:r>
              <a:rPr lang="en-US" dirty="0" err="1"/>
              <a:t>指定為</a:t>
            </a:r>
            <a:r>
              <a:rPr lang="en-US" dirty="0"/>
              <a:t> </a:t>
            </a:r>
            <a:r>
              <a:rPr lang="en-US" dirty="0" err="1"/>
              <a:t>jenkins</a:t>
            </a:r>
            <a:r>
              <a:rPr lang="en-US" dirty="0"/>
              <a:t> </a:t>
            </a:r>
            <a:r>
              <a:rPr lang="en-US" dirty="0" err="1"/>
              <a:t>底下的</a:t>
            </a:r>
            <a:r>
              <a:rPr lang="en-US" dirty="0"/>
              <a:t> default</a:t>
            </a:r>
          </a:p>
          <a:p>
            <a:r>
              <a:rPr lang="en-US" dirty="0"/>
              <a:t>  name: default</a:t>
            </a:r>
          </a:p>
          <a:p>
            <a:r>
              <a:rPr lang="en-US" dirty="0"/>
              <a:t>  namespace: </a:t>
            </a:r>
            <a:r>
              <a:rPr lang="en-US" dirty="0" err="1"/>
              <a:t>jenkins</a:t>
            </a:r>
            <a:endParaRPr lang="en-US" dirty="0"/>
          </a:p>
          <a:p>
            <a:r>
              <a:rPr lang="en-US" dirty="0" err="1"/>
              <a:t>roleRef</a:t>
            </a:r>
            <a:r>
              <a:rPr lang="en-US" dirty="0"/>
              <a:t>:</a:t>
            </a:r>
          </a:p>
          <a:p>
            <a:r>
              <a:rPr lang="en-US" dirty="0"/>
              <a:t>  kind: </a:t>
            </a:r>
            <a:r>
              <a:rPr lang="en-US" dirty="0" err="1"/>
              <a:t>ClusterRole</a:t>
            </a:r>
            <a:r>
              <a:rPr lang="en-US" dirty="0"/>
              <a:t>      &lt;=== </a:t>
            </a:r>
            <a:r>
              <a:rPr lang="en-US" dirty="0" err="1"/>
              <a:t>綁定</a:t>
            </a:r>
            <a:r>
              <a:rPr lang="en-US" dirty="0"/>
              <a:t> </a:t>
            </a:r>
            <a:r>
              <a:rPr lang="en-US" dirty="0" err="1"/>
              <a:t>ClusterRole</a:t>
            </a:r>
            <a:endParaRPr lang="en-US" dirty="0"/>
          </a:p>
          <a:p>
            <a:r>
              <a:rPr lang="en-US" dirty="0"/>
              <a:t>  name: secret-reader</a:t>
            </a:r>
          </a:p>
          <a:p>
            <a:r>
              <a:rPr lang="en-US" dirty="0"/>
              <a:t>  </a:t>
            </a:r>
            <a:r>
              <a:rPr lang="en-US" dirty="0" err="1"/>
              <a:t>apiGroup</a:t>
            </a:r>
            <a:r>
              <a:rPr lang="en-US" dirty="0"/>
              <a:t>: rbac.authorization.k8s.io</a:t>
            </a:r>
          </a:p>
          <a:p>
            <a:endParaRPr lang="en-US" dirty="0"/>
          </a:p>
          <a:p>
            <a:r>
              <a:rPr lang="zh-CN" altLang="en-US" dirty="0">
                <a:ea typeface="SimSun" charset="0"/>
              </a:rPr>
              <a:t>或者用命令行</a:t>
            </a:r>
            <a:r>
              <a:rPr lang="en-US" altLang="zh-CN" dirty="0">
                <a:ea typeface="SimSun" charset="0"/>
              </a:rPr>
              <a:t>:</a:t>
            </a:r>
          </a:p>
          <a:p>
            <a:r>
              <a:rPr lang="en-US" altLang="zh-CN" dirty="0">
                <a:ea typeface="SimSun" charset="0"/>
              </a:rPr>
              <a:t>$ </a:t>
            </a:r>
            <a:r>
              <a:rPr lang="en-US" altLang="zh-CN" dirty="0" err="1">
                <a:ea typeface="SimSun" charset="0"/>
              </a:rPr>
              <a:t>kubectl</a:t>
            </a:r>
            <a:r>
              <a:rPr lang="en-US" altLang="zh-CN" dirty="0">
                <a:ea typeface="SimSun" charset="0"/>
              </a:rPr>
              <a:t> create </a:t>
            </a:r>
            <a:r>
              <a:rPr lang="en-US" altLang="zh-CN" dirty="0" err="1">
                <a:ea typeface="SimSun" charset="0"/>
              </a:rPr>
              <a:t>clusterrolebinding</a:t>
            </a:r>
            <a:r>
              <a:rPr lang="en-US" altLang="zh-CN" dirty="0">
                <a:ea typeface="SimSun" charset="0"/>
              </a:rPr>
              <a:t> </a:t>
            </a:r>
            <a:r>
              <a:rPr lang="en-US" altLang="zh-CN" dirty="0" err="1">
                <a:ea typeface="SimSun" charset="0"/>
              </a:rPr>
              <a:t>jenkins</a:t>
            </a:r>
            <a:r>
              <a:rPr lang="en-US" altLang="zh-CN" dirty="0">
                <a:ea typeface="SimSun" charset="0"/>
              </a:rPr>
              <a:t>-admin \</a:t>
            </a:r>
          </a:p>
          <a:p>
            <a:r>
              <a:rPr lang="en-US" altLang="zh-CN" dirty="0">
                <a:ea typeface="SimSun" charset="0"/>
              </a:rPr>
              <a:t>--</a:t>
            </a:r>
            <a:r>
              <a:rPr lang="en-US" altLang="zh-CN" dirty="0" err="1">
                <a:ea typeface="SimSun" charset="0"/>
              </a:rPr>
              <a:t>clusterrole</a:t>
            </a:r>
            <a:r>
              <a:rPr lang="en-US" altLang="zh-CN" dirty="0">
                <a:ea typeface="SimSun" charset="0"/>
              </a:rPr>
              <a:t>=admin \</a:t>
            </a:r>
          </a:p>
          <a:p>
            <a:r>
              <a:rPr lang="en-US" altLang="zh-CN" dirty="0">
                <a:ea typeface="SimSun" charset="0"/>
              </a:rPr>
              <a:t>--</a:t>
            </a:r>
            <a:r>
              <a:rPr lang="en-US" altLang="zh-CN" dirty="0" err="1">
                <a:ea typeface="SimSun" charset="0"/>
              </a:rPr>
              <a:t>serviceaccount</a:t>
            </a:r>
            <a:r>
              <a:rPr lang="en-US" altLang="zh-CN" dirty="0">
                <a:ea typeface="SimSun" charset="0"/>
              </a:rPr>
              <a:t>=</a:t>
            </a:r>
            <a:r>
              <a:rPr lang="en-US" altLang="zh-CN" dirty="0" err="1">
                <a:ea typeface="SimSun" charset="0"/>
              </a:rPr>
              <a:t>jenkins:default</a:t>
            </a:r>
            <a:endParaRPr lang="en-US" altLang="zh-CN" dirty="0">
              <a:ea typeface="SimSun" charset="0"/>
            </a:endParaRPr>
          </a:p>
          <a:p>
            <a:endParaRPr lang="en-US" altLang="zh-CN" dirty="0">
              <a:ea typeface="SimSun" charset="0"/>
            </a:endParaRPr>
          </a:p>
          <a:p>
            <a:r>
              <a:rPr lang="en-US" altLang="zh-CN" dirty="0" err="1">
                <a:ea typeface="SimSun" charset="0"/>
              </a:rPr>
              <a:t>clusterrolebinding</a:t>
            </a:r>
            <a:r>
              <a:rPr lang="en-US" altLang="zh-CN" dirty="0">
                <a:ea typeface="SimSun" charset="0"/>
              </a:rPr>
              <a:t> </a:t>
            </a:r>
            <a:r>
              <a:rPr lang="en-US" altLang="zh-CN" dirty="0" err="1">
                <a:ea typeface="SimSun" charset="0"/>
              </a:rPr>
              <a:t>jenkins-admin：建立一個</a:t>
            </a:r>
            <a:r>
              <a:rPr lang="en-US" altLang="zh-CN" dirty="0">
                <a:ea typeface="SimSun" charset="0"/>
              </a:rPr>
              <a:t> </a:t>
            </a:r>
            <a:r>
              <a:rPr lang="en-US" altLang="zh-CN" dirty="0" err="1">
                <a:ea typeface="SimSun" charset="0"/>
              </a:rPr>
              <a:t>ClusterRoleBinding</a:t>
            </a:r>
            <a:endParaRPr lang="en-US" altLang="zh-CN" dirty="0">
              <a:ea typeface="SimSun" charset="0"/>
            </a:endParaRPr>
          </a:p>
          <a:p>
            <a:r>
              <a:rPr lang="en-US" altLang="zh-CN" dirty="0">
                <a:ea typeface="SimSun" charset="0"/>
              </a:rPr>
              <a:t>--</a:t>
            </a:r>
            <a:r>
              <a:rPr lang="en-US" altLang="zh-CN" dirty="0" err="1">
                <a:ea typeface="SimSun" charset="0"/>
              </a:rPr>
              <a:t>clusterrole</a:t>
            </a:r>
            <a:r>
              <a:rPr lang="en-US" altLang="zh-CN" dirty="0">
                <a:ea typeface="SimSun" charset="0"/>
              </a:rPr>
              <a:t>=</a:t>
            </a:r>
            <a:r>
              <a:rPr lang="en-US" altLang="zh-CN" dirty="0" err="1">
                <a:ea typeface="SimSun" charset="0"/>
              </a:rPr>
              <a:t>admin：指定權限為</a:t>
            </a:r>
            <a:r>
              <a:rPr lang="en-US" altLang="zh-CN" dirty="0">
                <a:ea typeface="SimSun" charset="0"/>
              </a:rPr>
              <a:t> admin</a:t>
            </a:r>
          </a:p>
          <a:p>
            <a:r>
              <a:rPr lang="en-US" altLang="zh-CN" dirty="0">
                <a:ea typeface="SimSun" charset="0"/>
              </a:rPr>
              <a:t>--</a:t>
            </a:r>
            <a:r>
              <a:rPr lang="en-US" altLang="zh-CN" dirty="0" err="1">
                <a:ea typeface="SimSun" charset="0"/>
              </a:rPr>
              <a:t>serviceaccount</a:t>
            </a:r>
            <a:r>
              <a:rPr lang="en-US" altLang="zh-CN" dirty="0">
                <a:ea typeface="SimSun" charset="0"/>
              </a:rPr>
              <a:t>=</a:t>
            </a:r>
            <a:r>
              <a:rPr lang="en-US" altLang="zh-CN" dirty="0" err="1">
                <a:ea typeface="SimSun" charset="0"/>
              </a:rPr>
              <a:t>jenkins:default：綁定</a:t>
            </a:r>
            <a:r>
              <a:rPr lang="en-US" altLang="zh-CN" dirty="0">
                <a:ea typeface="SimSun" charset="0"/>
              </a:rPr>
              <a:t> </a:t>
            </a:r>
            <a:r>
              <a:rPr lang="en-US" altLang="zh-CN" dirty="0" err="1">
                <a:ea typeface="SimSun" charset="0"/>
              </a:rPr>
              <a:t>jenkins</a:t>
            </a:r>
            <a:r>
              <a:rPr lang="en-US" altLang="zh-CN" dirty="0">
                <a:ea typeface="SimSun" charset="0"/>
              </a:rPr>
              <a:t> </a:t>
            </a:r>
            <a:r>
              <a:rPr lang="en-US" altLang="zh-CN" dirty="0" err="1">
                <a:ea typeface="SimSun" charset="0"/>
              </a:rPr>
              <a:t>的下的</a:t>
            </a:r>
            <a:r>
              <a:rPr lang="en-US" altLang="zh-CN" dirty="0">
                <a:ea typeface="SimSun" charset="0"/>
              </a:rPr>
              <a:t> default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http://www.yangguanjun.com/2019/02/14/kubernetes-csi-intro/#more</a:t>
            </a:r>
          </a:p>
        </p:txBody>
      </p:sp>
      <p:sp>
        <p:nvSpPr>
          <p:cNvPr id="4" name="Slide Number Placeholder 3"/>
          <p:cNvSpPr>
            <a:spLocks noGrp="1"/>
          </p:cNvSpPr>
          <p:nvPr>
            <p:ph type="sldNum" sz="quarter" idx="5"/>
          </p:nvPr>
        </p:nvSpPr>
        <p:spPr/>
        <p:txBody>
          <a:bodyPr/>
          <a:lstStyle/>
          <a:p>
            <a:fld id="{225E141B-F66C-41DD-B76B-49EED6802728}" type="slidenum">
              <a:rPr lang="en-US" smtClean="0"/>
              <a:t>37</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http://www.yangguanjun.com/2019/02/14/kubernetes-csi-intro/#more</a:t>
            </a:r>
          </a:p>
        </p:txBody>
      </p:sp>
      <p:sp>
        <p:nvSpPr>
          <p:cNvPr id="4" name="Slide Number Placeholder 3"/>
          <p:cNvSpPr>
            <a:spLocks noGrp="1"/>
          </p:cNvSpPr>
          <p:nvPr>
            <p:ph type="sldNum" sz="quarter" idx="5"/>
          </p:nvPr>
        </p:nvSpPr>
        <p:spPr/>
        <p:txBody>
          <a:bodyPr/>
          <a:lstStyle/>
          <a:p>
            <a:fld id="{225E141B-F66C-41DD-B76B-49EED6802728}" type="slidenum">
              <a:rPr lang="en-US" smtClean="0"/>
              <a:t>38</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http://www.yangguanjun.com/2019/02/14/kubernetes-csi-intro/#more</a:t>
            </a:r>
          </a:p>
        </p:txBody>
      </p:sp>
      <p:sp>
        <p:nvSpPr>
          <p:cNvPr id="4" name="Slide Number Placeholder 3"/>
          <p:cNvSpPr>
            <a:spLocks noGrp="1"/>
          </p:cNvSpPr>
          <p:nvPr>
            <p:ph type="sldNum" sz="quarter" idx="5"/>
          </p:nvPr>
        </p:nvSpPr>
        <p:spPr/>
        <p:txBody>
          <a:bodyPr/>
          <a:lstStyle/>
          <a:p>
            <a:fld id="{225E141B-F66C-41DD-B76B-49EED6802728}" type="slidenum">
              <a:rPr lang="en-US" smtClean="0"/>
              <a:t>39</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http://www.yangguanjun.com/2019/02/14/kubernetes-csi-intro/#more</a:t>
            </a:r>
          </a:p>
        </p:txBody>
      </p:sp>
      <p:sp>
        <p:nvSpPr>
          <p:cNvPr id="4" name="Slide Number Placeholder 3"/>
          <p:cNvSpPr>
            <a:spLocks noGrp="1"/>
          </p:cNvSpPr>
          <p:nvPr>
            <p:ph type="sldNum" sz="quarter" idx="5"/>
          </p:nvPr>
        </p:nvSpPr>
        <p:spPr/>
        <p:txBody>
          <a:bodyPr/>
          <a:lstStyle/>
          <a:p>
            <a:fld id="{225E141B-F66C-41DD-B76B-49EED6802728}" type="slidenum">
              <a:rPr lang="en-US" smtClean="0"/>
              <a:t>40</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http://www.yangguanjun.com/2019/02/14/kubernetes-csi-intro/#more</a:t>
            </a:r>
          </a:p>
        </p:txBody>
      </p:sp>
      <p:sp>
        <p:nvSpPr>
          <p:cNvPr id="4" name="Slide Number Placeholder 3"/>
          <p:cNvSpPr>
            <a:spLocks noGrp="1"/>
          </p:cNvSpPr>
          <p:nvPr>
            <p:ph type="sldNum" sz="quarter" idx="5"/>
          </p:nvPr>
        </p:nvSpPr>
        <p:spPr/>
        <p:txBody>
          <a:bodyPr/>
          <a:lstStyle/>
          <a:p>
            <a:fld id="{225E141B-F66C-41DD-B76B-49EED6802728}" type="slidenum">
              <a:rPr lang="en-US" smtClean="0"/>
              <a:t>41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http://www.yangguanjun.com/2019/02/14/kubernetes-csi-intro/#more</a:t>
            </a:r>
          </a:p>
          <a:p>
            <a:r>
              <a:rPr lang="en-US" dirty="0" err="1"/>
              <a:t>Ceph</a:t>
            </a:r>
            <a:r>
              <a:rPr lang="en-US" dirty="0"/>
              <a:t> SP Example</a:t>
            </a:r>
          </a:p>
          <a:p>
            <a:r>
              <a:rPr lang="en-US" dirty="0" err="1"/>
              <a:t>Ceph</a:t>
            </a:r>
            <a:r>
              <a:rPr lang="zh-CN" altLang="en-US" dirty="0"/>
              <a:t>提供了</a:t>
            </a:r>
            <a:r>
              <a:rPr lang="en-US" dirty="0"/>
              <a:t>RBD</a:t>
            </a:r>
            <a:r>
              <a:rPr lang="zh-CN" altLang="en-US" dirty="0"/>
              <a:t>和</a:t>
            </a:r>
            <a:r>
              <a:rPr lang="en-US" dirty="0" err="1"/>
              <a:t>CephFS</a:t>
            </a:r>
            <a:r>
              <a:rPr lang="zh-CN" altLang="en-US" dirty="0"/>
              <a:t>两种</a:t>
            </a:r>
            <a:r>
              <a:rPr lang="en-US" dirty="0"/>
              <a:t>CSI</a:t>
            </a:r>
            <a:r>
              <a:rPr lang="zh-CN" altLang="en-US" dirty="0"/>
              <a:t>接口的存储。</a:t>
            </a:r>
          </a:p>
          <a:p>
            <a:r>
              <a:rPr lang="zh-CN" altLang="en-US" dirty="0"/>
              <a:t>源码：</a:t>
            </a:r>
            <a:r>
              <a:rPr lang="en-US" dirty="0"/>
              <a:t>https://github.com/ceph/ceph-csi</a:t>
            </a:r>
          </a:p>
          <a:p>
            <a:endParaRPr lang="en-US" dirty="0"/>
          </a:p>
          <a:p>
            <a:r>
              <a:rPr lang="en-US" dirty="0"/>
              <a:t>Docker image：</a:t>
            </a:r>
          </a:p>
          <a:p>
            <a:r>
              <a:rPr lang="en-US" dirty="0"/>
              <a:t>https://quay.io/organization/cephcsi</a:t>
            </a:r>
          </a:p>
          <a:p>
            <a:endParaRPr lang="en-US" dirty="0"/>
          </a:p>
          <a:p>
            <a:r>
              <a:rPr lang="en-US" dirty="0" err="1"/>
              <a:t>Ceph</a:t>
            </a:r>
            <a:r>
              <a:rPr lang="en-US" dirty="0"/>
              <a:t> CSI</a:t>
            </a:r>
            <a:r>
              <a:rPr lang="zh-CN" altLang="en-US" dirty="0"/>
              <a:t>部署</a:t>
            </a:r>
          </a:p>
          <a:p>
            <a:r>
              <a:rPr lang="en-US" dirty="0"/>
              <a:t>Controller Plugin</a:t>
            </a:r>
            <a:r>
              <a:rPr lang="zh-CN" altLang="en-US" dirty="0"/>
              <a:t>在哪里？</a:t>
            </a:r>
          </a:p>
          <a:p>
            <a:endParaRPr lang="zh-CN" altLang="en-US" dirty="0"/>
          </a:p>
          <a:p>
            <a:r>
              <a:rPr lang="zh-CN" altLang="en-US" dirty="0"/>
              <a:t>在各个组件的</a:t>
            </a:r>
            <a:r>
              <a:rPr lang="en-US" dirty="0"/>
              <a:t>plugin</a:t>
            </a:r>
            <a:r>
              <a:rPr lang="zh-CN" altLang="en-US" dirty="0"/>
              <a:t>里！（</a:t>
            </a:r>
            <a:r>
              <a:rPr lang="en-US" dirty="0" err="1"/>
              <a:t>rbdplugin</a:t>
            </a:r>
            <a:r>
              <a:rPr lang="en-US" dirty="0"/>
              <a:t>/</a:t>
            </a:r>
            <a:r>
              <a:rPr lang="en-US" dirty="0" err="1"/>
              <a:t>cephfsplugin</a:t>
            </a:r>
            <a:r>
              <a:rPr lang="en-US" dirty="0"/>
              <a:t>）</a:t>
            </a:r>
          </a:p>
        </p:txBody>
      </p:sp>
      <p:sp>
        <p:nvSpPr>
          <p:cNvPr id="4" name="Slide Number Placeholder 3"/>
          <p:cNvSpPr>
            <a:spLocks noGrp="1"/>
          </p:cNvSpPr>
          <p:nvPr>
            <p:ph type="sldNum" sz="quarter" idx="5"/>
          </p:nvPr>
        </p:nvSpPr>
        <p:spPr/>
        <p:txBody>
          <a:bodyPr/>
          <a:lstStyle/>
          <a:p>
            <a:fld id="{225E141B-F66C-41DD-B76B-49EED6802728}" type="slidenum">
              <a:rPr lang="en-US" smtClean="0"/>
              <a:t>42</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Reference:</a:t>
            </a:r>
          </a:p>
          <a:p>
            <a:r>
              <a:rPr lang="en-US"/>
              <a:t>https://www.inwinstack.com/blog-en/blog_kubernetes-en/4844/</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快速安装</a:t>
            </a:r>
            <a:r>
              <a:rPr lang="en-US" altLang="zh-CN" dirty="0" err="1"/>
              <a:t>ceph</a:t>
            </a:r>
            <a:r>
              <a:rPr lang="zh-CN" altLang="en-US" dirty="0"/>
              <a:t>指导</a:t>
            </a:r>
            <a:r>
              <a:rPr lang="en-US" altLang="zh-CN" dirty="0"/>
              <a:t>: https://mandem.medium.com/cephadm-best-practices-for-deploy-ceph-octopus-v15-2-dd38a5edbe3</a:t>
            </a:r>
            <a:endParaRPr 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rados</a:t>
            </a:r>
            <a:r>
              <a:rPr lang="en-US" dirty="0"/>
              <a:t> bench --  The command will execute a write test and two types of read tests.</a:t>
            </a:r>
          </a:p>
        </p:txBody>
      </p:sp>
      <p:sp>
        <p:nvSpPr>
          <p:cNvPr id="4" name="Slide Number Placeholder 3"/>
          <p:cNvSpPr>
            <a:spLocks noGrp="1"/>
          </p:cNvSpPr>
          <p:nvPr>
            <p:ph type="sldNum" sz="quarter" idx="5"/>
          </p:nvPr>
        </p:nvSpPr>
        <p:spPr/>
        <p:txBody>
          <a:bodyPr/>
          <a:lstStyle/>
          <a:p>
            <a:fld id="{225E141B-F66C-41DD-B76B-49EED6802728}" type="slidenum">
              <a:rPr lang="en-US" smtClean="0"/>
              <a:t>46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picture can show that all </a:t>
            </a:r>
            <a:r>
              <a:rPr lang="en-US" altLang="zh-CN" dirty="0" err="1"/>
              <a:t>Ceph</a:t>
            </a:r>
            <a:r>
              <a:rPr lang="en-US" altLang="zh-CN" dirty="0"/>
              <a:t> File/Block/Object access are based on RADOS, what the components inside </a:t>
            </a:r>
            <a:r>
              <a:rPr lang="en-US" altLang="zh-CN" dirty="0" err="1"/>
              <a:t>Ceph</a:t>
            </a:r>
            <a:r>
              <a:rPr lang="en-US" altLang="zh-CN" dirty="0"/>
              <a:t> implement is to wrap the low level RADOS storage to show different faces.</a:t>
            </a:r>
          </a:p>
          <a:p>
            <a:endParaRPr lang="en-US" altLang="zh-CN" dirty="0"/>
          </a:p>
          <a:p>
            <a:r>
              <a:rPr lang="zh-CN" altLang="en-US" dirty="0"/>
              <a:t>支持三种接口</a:t>
            </a:r>
          </a:p>
          <a:p>
            <a:r>
              <a:rPr lang="en-US" altLang="zh-CN" dirty="0"/>
              <a:t>---------------</a:t>
            </a:r>
            <a:endParaRPr lang="zh-CN" altLang="en-US" dirty="0"/>
          </a:p>
          <a:p>
            <a:r>
              <a:rPr lang="en-US" dirty="0"/>
              <a:t>Object：</a:t>
            </a:r>
            <a:r>
              <a:rPr lang="zh-CN" altLang="en-US" dirty="0"/>
              <a:t>有原生 </a:t>
            </a:r>
            <a:r>
              <a:rPr lang="en-US" dirty="0"/>
              <a:t>API，</a:t>
            </a:r>
            <a:r>
              <a:rPr lang="zh-CN" altLang="en-US" dirty="0"/>
              <a:t>而且也兼容 </a:t>
            </a:r>
            <a:r>
              <a:rPr lang="en-US" dirty="0"/>
              <a:t>Swift </a:t>
            </a:r>
            <a:r>
              <a:rPr lang="zh-CN" altLang="en-US" dirty="0"/>
              <a:t>和 </a:t>
            </a:r>
            <a:r>
              <a:rPr lang="en-US" dirty="0"/>
              <a:t>S3 </a:t>
            </a:r>
            <a:r>
              <a:rPr lang="zh-CN" altLang="en-US" dirty="0"/>
              <a:t>的 </a:t>
            </a:r>
            <a:r>
              <a:rPr lang="en-US" dirty="0"/>
              <a:t>API</a:t>
            </a:r>
          </a:p>
          <a:p>
            <a:r>
              <a:rPr lang="en-US" dirty="0"/>
              <a:t>Block：</a:t>
            </a:r>
            <a:r>
              <a:rPr lang="zh-CN" altLang="en-US" dirty="0"/>
              <a:t>支持精简配置、快照、克隆</a:t>
            </a:r>
          </a:p>
          <a:p>
            <a:r>
              <a:rPr lang="en-US" dirty="0" err="1"/>
              <a:t>File：Posix</a:t>
            </a:r>
            <a:r>
              <a:rPr lang="en-US" dirty="0"/>
              <a:t> </a:t>
            </a:r>
            <a:r>
              <a:rPr lang="zh-CN" altLang="en-US" dirty="0"/>
              <a:t>接口，支持快照</a:t>
            </a:r>
            <a:endParaRPr lang="en-US" dirty="0"/>
          </a:p>
          <a:p>
            <a:endParaRPr lang="en-US" dirty="0"/>
          </a:p>
          <a:p>
            <a:r>
              <a:rPr lang="en-US" dirty="0"/>
              <a:t>Introduction to </a:t>
            </a:r>
            <a:r>
              <a:rPr lang="en-US" dirty="0" err="1"/>
              <a:t>Ceph</a:t>
            </a:r>
            <a:r>
              <a:rPr lang="en-US" dirty="0"/>
              <a:t>: https://insujang.github.io/2020-08-30/introduction-to-ceph/</a:t>
            </a:r>
          </a:p>
          <a:p>
            <a:r>
              <a:rPr lang="en-US" dirty="0"/>
              <a:t>How to check OSD in </a:t>
            </a:r>
            <a:r>
              <a:rPr lang="en-US" dirty="0" err="1"/>
              <a:t>filestore</a:t>
            </a:r>
            <a:r>
              <a:rPr lang="en-US" dirty="0"/>
              <a:t> or </a:t>
            </a:r>
            <a:r>
              <a:rPr lang="en-US" dirty="0" err="1"/>
              <a:t>bluestore</a:t>
            </a:r>
            <a:r>
              <a:rPr lang="en-US" dirty="0"/>
              <a:t>: </a:t>
            </a:r>
            <a:r>
              <a:rPr lang="pt-BR" dirty="0"/>
              <a:t> sudo ceph osd metadata 2 | grep -e id -e hostname -e osd_objectstore</a:t>
            </a:r>
          </a:p>
          <a:p>
            <a:endParaRPr lang="en-US" dirty="0"/>
          </a:p>
          <a:p>
            <a:r>
              <a:rPr lang="en-US" altLang="zh-CN" dirty="0" err="1"/>
              <a:t>rbd</a:t>
            </a:r>
            <a:r>
              <a:rPr lang="en-US" altLang="zh-CN" dirty="0"/>
              <a:t> </a:t>
            </a:r>
            <a:r>
              <a:rPr lang="zh-CN" altLang="en-US" dirty="0"/>
              <a:t>是通过网络连接到了 </a:t>
            </a:r>
            <a:r>
              <a:rPr lang="en-US" altLang="zh-CN" dirty="0" err="1"/>
              <a:t>Ceph</a:t>
            </a:r>
            <a:r>
              <a:rPr lang="en-US" altLang="zh-CN" dirty="0"/>
              <a:t> </a:t>
            </a:r>
            <a:r>
              <a:rPr lang="zh-CN" altLang="en-US" dirty="0"/>
              <a:t>集群中的一块存储区域， 往 </a:t>
            </a:r>
            <a:r>
              <a:rPr lang="en-US" altLang="zh-CN" dirty="0" err="1"/>
              <a:t>rbd</a:t>
            </a:r>
            <a:r>
              <a:rPr lang="en-US" altLang="zh-CN" dirty="0"/>
              <a:t> </a:t>
            </a:r>
            <a:r>
              <a:rPr lang="zh-CN" altLang="en-US" dirty="0"/>
              <a:t>设备文件写入数据，最终会被存储到 </a:t>
            </a:r>
            <a:r>
              <a:rPr lang="en-US" altLang="zh-CN" dirty="0" err="1"/>
              <a:t>Ceph</a:t>
            </a:r>
            <a:r>
              <a:rPr lang="en-US" altLang="zh-CN" dirty="0"/>
              <a:t> </a:t>
            </a:r>
            <a:r>
              <a:rPr lang="zh-CN" altLang="en-US" dirty="0"/>
              <a:t>集群的这块区域中。</a:t>
            </a:r>
            <a:endParaRPr lang="en-US" altLang="zh-CN" dirty="0"/>
          </a:p>
          <a:p>
            <a:r>
              <a:rPr lang="en-US" dirty="0"/>
              <a:t>RBD : </a:t>
            </a:r>
            <a:r>
              <a:rPr lang="en-US" dirty="0" err="1"/>
              <a:t>Ceph’s</a:t>
            </a:r>
            <a:r>
              <a:rPr lang="en-US" dirty="0"/>
              <a:t> RADOS Block Devices , </a:t>
            </a:r>
            <a:r>
              <a:rPr lang="en-US" dirty="0" err="1"/>
              <a:t>Ceph</a:t>
            </a:r>
            <a:r>
              <a:rPr lang="en-US" dirty="0"/>
              <a:t> block devices are thin-provisioned, resizable and store data striped over multiple OSDs in a </a:t>
            </a:r>
            <a:r>
              <a:rPr lang="en-US" dirty="0" err="1"/>
              <a:t>Ceph</a:t>
            </a:r>
            <a:r>
              <a:rPr lang="en-US" dirty="0"/>
              <a:t> cluster.</a:t>
            </a:r>
          </a:p>
          <a:p>
            <a:endParaRPr lang="en-US" dirty="0"/>
          </a:p>
          <a:p>
            <a:r>
              <a:rPr lang="en-US" altLang="zh-CN" dirty="0" err="1"/>
              <a:t>Ceph</a:t>
            </a:r>
            <a:r>
              <a:rPr lang="en-US" altLang="zh-CN" dirty="0"/>
              <a:t> </a:t>
            </a:r>
            <a:r>
              <a:rPr lang="zh-CN" altLang="en-US" dirty="0"/>
              <a:t>块设备是精简配置的、大小可调且将数据条带化存储到集群内的多个 </a:t>
            </a:r>
            <a:r>
              <a:rPr lang="en-US" altLang="zh-CN" dirty="0"/>
              <a:t>OSD </a:t>
            </a:r>
            <a:r>
              <a:rPr lang="zh-CN" altLang="en-US" dirty="0"/>
              <a:t>。从这句介绍中我们可以得到 </a:t>
            </a:r>
            <a:r>
              <a:rPr lang="en-US" altLang="zh-CN" dirty="0"/>
              <a:t>RBD </a:t>
            </a:r>
            <a:r>
              <a:rPr lang="zh-CN" altLang="en-US" dirty="0"/>
              <a:t>下面的特性。</a:t>
            </a:r>
          </a:p>
          <a:p>
            <a:endParaRPr lang="zh-CN" altLang="en-US" dirty="0"/>
          </a:p>
          <a:p>
            <a:r>
              <a:rPr lang="en-US" altLang="zh-CN" dirty="0"/>
              <a:t>RBD </a:t>
            </a:r>
            <a:r>
              <a:rPr lang="zh-CN" altLang="en-US" dirty="0"/>
              <a:t>就是 </a:t>
            </a:r>
            <a:r>
              <a:rPr lang="en-US" altLang="zh-CN" dirty="0" err="1"/>
              <a:t>Ceph</a:t>
            </a:r>
            <a:r>
              <a:rPr lang="en-US" altLang="zh-CN" dirty="0"/>
              <a:t> </a:t>
            </a:r>
            <a:r>
              <a:rPr lang="zh-CN" altLang="en-US" dirty="0"/>
              <a:t>里的块设备，挂载以后可以当普通的硬盘使用。</a:t>
            </a:r>
          </a:p>
          <a:p>
            <a:pPr marL="171450" indent="-171450">
              <a:buFont typeface="Arial" panose="02080604020202020204" pitchFamily="34" charset="0"/>
              <a:buChar char="•"/>
            </a:pPr>
            <a:r>
              <a:rPr lang="en-US" altLang="zh-CN" dirty="0"/>
              <a:t>resizable: </a:t>
            </a:r>
            <a:r>
              <a:rPr lang="zh-CN" altLang="en-US" dirty="0"/>
              <a:t>这个块可大可小。</a:t>
            </a:r>
          </a:p>
          <a:p>
            <a:pPr marL="171450" indent="-171450">
              <a:buFont typeface="Arial" panose="02080604020202020204" pitchFamily="34" charset="0"/>
              <a:buChar char="•"/>
            </a:pPr>
            <a:r>
              <a:rPr lang="en-US" altLang="zh-CN" dirty="0"/>
              <a:t>data striped: </a:t>
            </a:r>
            <a:r>
              <a:rPr lang="zh-CN" altLang="en-US" dirty="0"/>
              <a:t>数据条带化，这个块在 </a:t>
            </a:r>
            <a:r>
              <a:rPr lang="en-US" altLang="zh-CN" dirty="0" err="1"/>
              <a:t>Ceph</a:t>
            </a:r>
            <a:r>
              <a:rPr lang="en-US" altLang="zh-CN" dirty="0"/>
              <a:t> </a:t>
            </a:r>
            <a:r>
              <a:rPr lang="zh-CN" altLang="en-US" dirty="0"/>
              <a:t>里面是被切割成若干小块来保存的。</a:t>
            </a:r>
          </a:p>
          <a:p>
            <a:pPr marL="171450" indent="-171450">
              <a:buFont typeface="Arial" panose="02080604020202020204" pitchFamily="34" charset="0"/>
              <a:buChar char="•"/>
            </a:pPr>
            <a:r>
              <a:rPr lang="en-US" altLang="zh-CN" dirty="0"/>
              <a:t>thin-provisioned: </a:t>
            </a:r>
            <a:r>
              <a:rPr lang="zh-CN" altLang="en-US" dirty="0"/>
              <a:t>精简配置的，这个特性有点像虚拟机里面的 </a:t>
            </a:r>
            <a:r>
              <a:rPr lang="en-US" altLang="zh-CN" dirty="0"/>
              <a:t>VDI </a:t>
            </a:r>
            <a:r>
              <a:rPr lang="zh-CN" altLang="en-US" dirty="0"/>
              <a:t>磁盘，块的大小和在 </a:t>
            </a:r>
            <a:r>
              <a:rPr lang="en-US" altLang="zh-CN" dirty="0" err="1"/>
              <a:t>ceph</a:t>
            </a:r>
            <a:r>
              <a:rPr lang="en-US" altLang="zh-CN" dirty="0"/>
              <a:t> </a:t>
            </a:r>
            <a:r>
              <a:rPr lang="zh-CN" altLang="en-US" dirty="0"/>
              <a:t>中实际占用的大小是没有关系的， 并不是你创建 </a:t>
            </a:r>
            <a:r>
              <a:rPr lang="en-US" altLang="zh-CN" dirty="0"/>
              <a:t>1 </a:t>
            </a:r>
            <a:r>
              <a:rPr lang="zh-CN" altLang="en-US" dirty="0"/>
              <a:t>个 </a:t>
            </a:r>
            <a:r>
              <a:rPr lang="en-US" altLang="zh-CN" dirty="0"/>
              <a:t>1GB </a:t>
            </a:r>
            <a:r>
              <a:rPr lang="zh-CN" altLang="en-US" dirty="0"/>
              <a:t>的块，它就得占 </a:t>
            </a:r>
            <a:r>
              <a:rPr lang="en-US" altLang="zh-CN" dirty="0"/>
              <a:t>1GB </a:t>
            </a:r>
            <a:r>
              <a:rPr lang="zh-CN" altLang="en-US" dirty="0"/>
              <a:t>的空间。刚开始创建的块设备，甚至不占空间的，今后用多大空间，才会在 </a:t>
            </a:r>
            <a:r>
              <a:rPr lang="en-US" altLang="zh-CN" dirty="0" err="1"/>
              <a:t>Ceph</a:t>
            </a:r>
            <a:r>
              <a:rPr lang="en-US" altLang="zh-CN" dirty="0"/>
              <a:t> </a:t>
            </a:r>
            <a:r>
              <a:rPr lang="zh-CN" altLang="en-US" dirty="0"/>
              <a:t>中占用多大空间。</a:t>
            </a:r>
            <a:endParaRPr lang="en-US" altLang="zh-CN" dirty="0"/>
          </a:p>
          <a:p>
            <a:pPr marL="0" indent="0">
              <a:buFont typeface="Arial" panose="02080604020202020204" pitchFamily="34" charset="0"/>
              <a:buNone/>
            </a:pPr>
            <a:endParaRPr lang="en-US" dirty="0"/>
          </a:p>
          <a:p>
            <a:pPr marL="0" indent="0">
              <a:buFont typeface="Arial" panose="02080604020202020204" pitchFamily="34" charset="0"/>
              <a:buNone/>
            </a:pPr>
            <a:r>
              <a:rPr lang="en-US" dirty="0"/>
              <a:t>RBD Manipulation: https://www.r9it.com/20200215/ceph-rbd.html</a:t>
            </a:r>
          </a:p>
        </p:txBody>
      </p:sp>
      <p:sp>
        <p:nvSpPr>
          <p:cNvPr id="4" name="Slide Number Placeholder 3"/>
          <p:cNvSpPr>
            <a:spLocks noGrp="1"/>
          </p:cNvSpPr>
          <p:nvPr>
            <p:ph type="sldNum" sz="quarter" idx="5"/>
          </p:nvPr>
        </p:nvSpPr>
        <p:spPr/>
        <p:txBody>
          <a:bodyPr/>
          <a:lstStyle/>
          <a:p>
            <a:fld id="{225E141B-F66C-41DD-B76B-49EED6802728}" type="slidenum">
              <a:rPr lang="en-US" smtClean="0"/>
              <a:t>6</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https://cloud.tencent.com/developer/article/1874349</a:t>
            </a:r>
          </a:p>
          <a:p>
            <a:r>
              <a:rPr lang="en-US" dirty="0"/>
              <a:t>https://bbs.huaweicloud.com/forum/thread-14778-1-1.html</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Rook 1.6.2 and </a:t>
            </a:r>
            <a:r>
              <a:rPr lang="en-US" dirty="0" err="1"/>
              <a:t>Ceph</a:t>
            </a:r>
            <a:r>
              <a:rPr lang="en-US" dirty="0"/>
              <a:t> 15.2.11</a:t>
            </a:r>
          </a:p>
          <a:p>
            <a:r>
              <a:rPr lang="en-US" dirty="0"/>
              <a:t>Reference:</a:t>
            </a:r>
          </a:p>
          <a:p>
            <a:r>
              <a:rPr lang="en-US" dirty="0"/>
              <a:t>https://kubernetes-csi.github.io/docs/drivers.html</a:t>
            </a:r>
          </a:p>
        </p:txBody>
      </p:sp>
      <p:sp>
        <p:nvSpPr>
          <p:cNvPr id="4" name="Slide Number Placeholder 3"/>
          <p:cNvSpPr>
            <a:spLocks noGrp="1"/>
          </p:cNvSpPr>
          <p:nvPr>
            <p:ph type="sldNum" sz="quarter" idx="5"/>
          </p:nvPr>
        </p:nvSpPr>
        <p:spPr/>
        <p:txBody>
          <a:bodyPr/>
          <a:lstStyle/>
          <a:p>
            <a:fld id="{225E141B-F66C-41DD-B76B-49EED6802728}" type="slidenum">
              <a:rPr lang="en-US" smtClean="0"/>
              <a:t>49</a:t>
            </a:fld>
            <a:endParaRPr lang="en-US"/>
          </a:p>
        </p:txBody>
      </p:sp>
    </p:spTree>
    <p:extLst>
      <p:ext uri="{BB962C8B-B14F-4D97-AF65-F5344CB8AC3E}">
        <p14:creationId xmlns:p14="http://schemas.microsoft.com/office/powerpoint/2010/main" val="42182737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Kubernetes</a:t>
            </a:r>
            <a:r>
              <a:rPr lang="zh-CN" altLang="en-US" dirty="0"/>
              <a:t>应用程序可以挂载由</a:t>
            </a:r>
            <a:r>
              <a:rPr lang="en-US" altLang="zh-CN" dirty="0"/>
              <a:t>Rook</a:t>
            </a:r>
            <a:r>
              <a:rPr lang="zh-CN" altLang="en-US" dirty="0"/>
              <a:t>管理的块设备和文件系统，或者可以使用</a:t>
            </a:r>
            <a:r>
              <a:rPr lang="en-US" altLang="zh-CN" dirty="0"/>
              <a:t>S3/Swift API</a:t>
            </a:r>
            <a:r>
              <a:rPr lang="zh-CN" altLang="en-US" dirty="0"/>
              <a:t>提供对象存储。</a:t>
            </a:r>
            <a:r>
              <a:rPr lang="en-US" altLang="zh-CN" dirty="0"/>
              <a:t>Rook </a:t>
            </a:r>
            <a:r>
              <a:rPr lang="en-US" altLang="zh-CN" dirty="0" err="1"/>
              <a:t>oprerator</a:t>
            </a:r>
            <a:r>
              <a:rPr lang="zh-CN" altLang="en-US" dirty="0"/>
              <a:t>自动配置存储组件并监控群集，以确保存储处于可用和健康状态；</a:t>
            </a:r>
            <a:endParaRPr lang="en-US" altLang="zh-CN" dirty="0"/>
          </a:p>
          <a:p>
            <a:r>
              <a:rPr lang="en-US" altLang="zh-CN" dirty="0"/>
              <a:t>Rook </a:t>
            </a:r>
            <a:r>
              <a:rPr lang="en-US" altLang="zh-CN" dirty="0" err="1"/>
              <a:t>oprerator</a:t>
            </a:r>
            <a:r>
              <a:rPr lang="zh-CN" altLang="en-US" dirty="0"/>
              <a:t>是一个简单的容器，具有引导和监视存储集群所需的全部功能。</a:t>
            </a:r>
            <a:r>
              <a:rPr lang="en-US" altLang="zh-CN" dirty="0" err="1"/>
              <a:t>oprerator</a:t>
            </a:r>
            <a:r>
              <a:rPr lang="zh-CN" altLang="en-US" dirty="0"/>
              <a:t>将启动并监控</a:t>
            </a:r>
            <a:r>
              <a:rPr lang="en-US" altLang="zh-CN" dirty="0" err="1"/>
              <a:t>ceph</a:t>
            </a:r>
            <a:r>
              <a:rPr lang="en-US" altLang="zh-CN" dirty="0"/>
              <a:t> monitor pods</a:t>
            </a:r>
            <a:r>
              <a:rPr lang="zh-CN" altLang="en-US" dirty="0"/>
              <a:t>和</a:t>
            </a:r>
            <a:r>
              <a:rPr lang="en-US" altLang="zh-CN" dirty="0"/>
              <a:t>OSDs</a:t>
            </a:r>
            <a:r>
              <a:rPr lang="zh-CN" altLang="en-US" dirty="0"/>
              <a:t>的守护进程，它提供基本的</a:t>
            </a:r>
            <a:r>
              <a:rPr lang="en-US" altLang="zh-CN" dirty="0"/>
              <a:t>RADOS</a:t>
            </a:r>
            <a:r>
              <a:rPr lang="zh-CN" altLang="en-US" dirty="0"/>
              <a:t>存储。</a:t>
            </a:r>
            <a:r>
              <a:rPr lang="en-US" altLang="zh-CN" dirty="0" err="1"/>
              <a:t>oprerator</a:t>
            </a:r>
            <a:r>
              <a:rPr lang="zh-CN" altLang="en-US" dirty="0"/>
              <a:t>通过初始化运行服务所需的</a:t>
            </a:r>
            <a:r>
              <a:rPr lang="en-US" altLang="zh-CN" dirty="0"/>
              <a:t>pod</a:t>
            </a:r>
            <a:r>
              <a:rPr lang="zh-CN" altLang="en-US" dirty="0"/>
              <a:t>和其他组件来管理池，对象存储（</a:t>
            </a:r>
            <a:r>
              <a:rPr lang="en-US" altLang="zh-CN" dirty="0"/>
              <a:t>S3/Swift</a:t>
            </a:r>
            <a:r>
              <a:rPr lang="zh-CN" altLang="en-US" dirty="0"/>
              <a:t>）和文件系统的</a:t>
            </a:r>
            <a:r>
              <a:rPr lang="en-US" altLang="zh-CN" dirty="0"/>
              <a:t>CRD;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5E141B-F66C-41DD-B76B-49EED680272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https://blog.csdn.net/qq_45069279/article/details/114483365</a:t>
            </a:r>
          </a:p>
          <a:p>
            <a:r>
              <a:rPr lang="en-US" dirty="0"/>
              <a:t>Hadoop</a:t>
            </a:r>
            <a:r>
              <a:rPr lang="zh-CN" altLang="en-US" dirty="0"/>
              <a:t>是一个由</a:t>
            </a:r>
            <a:r>
              <a:rPr lang="en-US" dirty="0"/>
              <a:t>Apache</a:t>
            </a:r>
            <a:r>
              <a:rPr lang="zh-CN" altLang="en-US" dirty="0"/>
              <a:t>基金会所开发的分布式系统基础架构。</a:t>
            </a:r>
          </a:p>
          <a:p>
            <a:r>
              <a:rPr lang="zh-CN" altLang="en-US" dirty="0"/>
              <a:t>用户可以在不了解分布式底层细节的情况下，开发分布式程序。充分利用集群的威力进行高速运算和存储。</a:t>
            </a:r>
          </a:p>
          <a:p>
            <a:r>
              <a:rPr lang="en-US" dirty="0"/>
              <a:t>Hadoop</a:t>
            </a:r>
            <a:r>
              <a:rPr lang="zh-CN" altLang="en-US" dirty="0"/>
              <a:t>实现了一个分布式文件系统（</a:t>
            </a:r>
            <a:r>
              <a:rPr lang="en-US" dirty="0"/>
              <a:t>Hadoop Distributed File System），</a:t>
            </a:r>
            <a:r>
              <a:rPr lang="zh-CN" altLang="en-US" dirty="0"/>
              <a:t>简称</a:t>
            </a:r>
            <a:r>
              <a:rPr lang="en-US" dirty="0"/>
              <a:t>HDFS。HDFS</a:t>
            </a:r>
            <a:r>
              <a:rPr lang="zh-CN" altLang="en-US" dirty="0"/>
              <a:t>有高容错性的特点，并且设计用来部署在低廉的（</a:t>
            </a:r>
            <a:r>
              <a:rPr lang="en-US" dirty="0"/>
              <a:t>low-cost）</a:t>
            </a:r>
            <a:r>
              <a:rPr lang="zh-CN" altLang="en-US" dirty="0"/>
              <a:t>硬件上；而且它提供高吞吐量（</a:t>
            </a:r>
            <a:r>
              <a:rPr lang="en-US" dirty="0"/>
              <a:t>high throughput）</a:t>
            </a:r>
            <a:r>
              <a:rPr lang="zh-CN" altLang="en-US" dirty="0"/>
              <a:t>来访问应用程序的数据，适合那些有着超大数据集（</a:t>
            </a:r>
            <a:r>
              <a:rPr lang="en-US" dirty="0"/>
              <a:t>large data set）</a:t>
            </a:r>
            <a:r>
              <a:rPr lang="zh-CN" altLang="en-US" dirty="0"/>
              <a:t>的应用程序。</a:t>
            </a:r>
            <a:r>
              <a:rPr lang="en-US" dirty="0"/>
              <a:t>HDFS</a:t>
            </a:r>
            <a:r>
              <a:rPr lang="zh-CN" altLang="en-US" dirty="0"/>
              <a:t>放宽了（</a:t>
            </a:r>
            <a:r>
              <a:rPr lang="en-US" dirty="0" err="1"/>
              <a:t>relax）POSIX</a:t>
            </a:r>
            <a:r>
              <a:rPr lang="zh-CN" altLang="en-US" dirty="0"/>
              <a:t>的要求，可以以流的形式访问（</a:t>
            </a:r>
            <a:r>
              <a:rPr lang="en-US" dirty="0"/>
              <a:t>streaming access）</a:t>
            </a:r>
            <a:r>
              <a:rPr lang="zh-CN" altLang="en-US" dirty="0"/>
              <a:t>文件系统中的数据。</a:t>
            </a:r>
          </a:p>
          <a:p>
            <a:r>
              <a:rPr lang="en-US" dirty="0"/>
              <a:t>Hadoop</a:t>
            </a:r>
            <a:r>
              <a:rPr lang="zh-CN" altLang="en-US" dirty="0"/>
              <a:t>的框架最核心的设计就是：</a:t>
            </a:r>
            <a:r>
              <a:rPr lang="en-US" dirty="0"/>
              <a:t>HDFS</a:t>
            </a:r>
            <a:r>
              <a:rPr lang="zh-CN" altLang="en-US" dirty="0"/>
              <a:t>和</a:t>
            </a:r>
            <a:r>
              <a:rPr lang="en-US" dirty="0" err="1"/>
              <a:t>MapReduce。HDFS</a:t>
            </a:r>
            <a:r>
              <a:rPr lang="zh-CN" altLang="en-US" dirty="0"/>
              <a:t>为海量的数据提供了存储，而</a:t>
            </a:r>
            <a:r>
              <a:rPr lang="en-US" dirty="0"/>
              <a:t>MapReduce</a:t>
            </a:r>
            <a:r>
              <a:rPr lang="zh-CN" altLang="en-US" dirty="0"/>
              <a:t>则为海量的数据提供了计算。</a:t>
            </a:r>
            <a:endParaRPr 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53</a:t>
            </a:fld>
            <a:endParaRPr lang="en-US"/>
          </a:p>
        </p:txBody>
      </p:sp>
    </p:spTree>
    <p:extLst>
      <p:ext uri="{BB962C8B-B14F-4D97-AF65-F5344CB8AC3E}">
        <p14:creationId xmlns:p14="http://schemas.microsoft.com/office/powerpoint/2010/main" val="694886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Red Hat </a:t>
            </a:r>
            <a:r>
              <a:rPr lang="en-US" dirty="0" err="1"/>
              <a:t>Ceph</a:t>
            </a:r>
            <a:r>
              <a:rPr lang="en-US" dirty="0"/>
              <a:t> Storage 4 Hardware Guide: https://access.redhat.com/documentation/en-us/red_hat_ceph_storage/4/pdf/hardware_guide/red_hat_ceph_storage-4-hardware_guide-en-us.pdf</a:t>
            </a:r>
          </a:p>
          <a:p>
            <a:r>
              <a:rPr lang="en-US" dirty="0" err="1">
                <a:hlinkClick r:id="rId3"/>
              </a:rPr>
              <a:t>Bluestore</a:t>
            </a:r>
            <a:r>
              <a:rPr lang="en-US" dirty="0">
                <a:hlinkClick r:id="rId3"/>
              </a:rPr>
              <a:t> performance tuning for </a:t>
            </a:r>
            <a:r>
              <a:rPr lang="en-US" dirty="0" err="1">
                <a:hlinkClick r:id="rId3"/>
              </a:rPr>
              <a:t>hdd</a:t>
            </a:r>
            <a:r>
              <a:rPr lang="en-US" dirty="0">
                <a:hlinkClick r:id="rId3"/>
              </a:rPr>
              <a:t> with </a:t>
            </a:r>
            <a:r>
              <a:rPr lang="en-US" dirty="0" err="1">
                <a:hlinkClick r:id="rId3"/>
              </a:rPr>
              <a:t>nvme</a:t>
            </a:r>
            <a:r>
              <a:rPr lang="en-US" dirty="0">
                <a:hlinkClick r:id="rId3"/>
              </a:rPr>
              <a:t> </a:t>
            </a:r>
            <a:r>
              <a:rPr lang="en-US" dirty="0" err="1">
                <a:hlinkClick r:id="rId3"/>
              </a:rPr>
              <a:t>db+wal</a:t>
            </a:r>
            <a:r>
              <a:rPr lang="en-US" dirty="0">
                <a:hlinkClick r:id="rId3"/>
              </a:rPr>
              <a:t> - </a:t>
            </a:r>
            <a:r>
              <a:rPr lang="en-US" dirty="0" err="1">
                <a:hlinkClick r:id="rId3"/>
              </a:rPr>
              <a:t>ceph</a:t>
            </a:r>
            <a:r>
              <a:rPr lang="en-US" dirty="0">
                <a:hlinkClick r:id="rId3"/>
              </a:rPr>
              <a:t>-users - lists.ceph.io</a:t>
            </a:r>
            <a:endParaRPr lang="en-US" dirty="0"/>
          </a:p>
          <a:p>
            <a:r>
              <a:rPr lang="en-US" dirty="0">
                <a:hlinkClick r:id="rId4"/>
              </a:rPr>
              <a:t>[</a:t>
            </a:r>
            <a:r>
              <a:rPr lang="en-US" dirty="0" err="1">
                <a:hlinkClick r:id="rId4"/>
              </a:rPr>
              <a:t>ceph</a:t>
            </a:r>
            <a:r>
              <a:rPr lang="en-US" dirty="0">
                <a:hlinkClick r:id="rId4"/>
              </a:rPr>
              <a:t>-users] </a:t>
            </a:r>
            <a:r>
              <a:rPr lang="en-US" dirty="0" err="1">
                <a:hlinkClick r:id="rId4"/>
              </a:rPr>
              <a:t>NVMe</a:t>
            </a:r>
            <a:r>
              <a:rPr lang="en-US" dirty="0">
                <a:hlinkClick r:id="rId4"/>
              </a:rPr>
              <a:t> + SSD + HDD RBD Replicas with </a:t>
            </a:r>
            <a:r>
              <a:rPr lang="en-US" dirty="0" err="1">
                <a:hlinkClick r:id="rId4"/>
              </a:rPr>
              <a:t>Bluestore</a:t>
            </a:r>
            <a:r>
              <a:rPr lang="en-US" dirty="0">
                <a:hlinkClick r:id="rId4"/>
              </a:rPr>
              <a:t>... (narkive.com)</a:t>
            </a:r>
            <a:endParaRPr lang="en-US" dirty="0"/>
          </a:p>
          <a:p>
            <a:endParaRPr 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54</a:t>
            </a:fld>
            <a:endParaRPr lang="en-US"/>
          </a:p>
        </p:txBody>
      </p:sp>
    </p:spTree>
    <p:extLst>
      <p:ext uri="{BB962C8B-B14F-4D97-AF65-F5344CB8AC3E}">
        <p14:creationId xmlns:p14="http://schemas.microsoft.com/office/powerpoint/2010/main" val="24267451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ORCHESTRATOR CLI: Command line interface (CLI) to </a:t>
            </a:r>
            <a:r>
              <a:rPr lang="en-US" b="1" dirty="0"/>
              <a:t>orchestrator modules</a:t>
            </a:r>
            <a:r>
              <a:rPr lang="en-US" dirty="0"/>
              <a:t> (</a:t>
            </a:r>
            <a:r>
              <a:rPr lang="en-US" b="1" dirty="0" err="1"/>
              <a:t>ceph-mgr</a:t>
            </a:r>
            <a:r>
              <a:rPr lang="en-US" dirty="0"/>
              <a:t> modules which interface with external orchestration services).</a:t>
            </a:r>
          </a:p>
        </p:txBody>
      </p:sp>
      <p:sp>
        <p:nvSpPr>
          <p:cNvPr id="4" name="Slide Number Placeholder 3"/>
          <p:cNvSpPr>
            <a:spLocks noGrp="1"/>
          </p:cNvSpPr>
          <p:nvPr>
            <p:ph type="sldNum" sz="quarter" idx="5"/>
          </p:nvPr>
        </p:nvSpPr>
        <p:spPr/>
        <p:txBody>
          <a:bodyPr/>
          <a:lstStyle/>
          <a:p>
            <a:fld id="{225E141B-F66C-41DD-B76B-49EED6802728}" type="slidenum">
              <a:rPr lang="en-US" smtClean="0"/>
              <a:t>56</a:t>
            </a:fld>
            <a:endParaRPr lang="en-US"/>
          </a:p>
        </p:txBody>
      </p:sp>
    </p:spTree>
    <p:extLst>
      <p:ext uri="{BB962C8B-B14F-4D97-AF65-F5344CB8AC3E}">
        <p14:creationId xmlns:p14="http://schemas.microsoft.com/office/powerpoint/2010/main" val="34673994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p>
          <a:p>
            <a:r>
              <a:rPr lang="en-US" dirty="0"/>
              <a:t>https://platform9.com/blog/top-storage-solutions-for-kubernetes/</a:t>
            </a:r>
          </a:p>
        </p:txBody>
      </p:sp>
      <p:sp>
        <p:nvSpPr>
          <p:cNvPr id="4" name="Slide Number Placeholder 3"/>
          <p:cNvSpPr>
            <a:spLocks noGrp="1"/>
          </p:cNvSpPr>
          <p:nvPr>
            <p:ph type="sldNum" sz="quarter" idx="5"/>
          </p:nvPr>
        </p:nvSpPr>
        <p:spPr/>
        <p:txBody>
          <a:bodyPr/>
          <a:lstStyle/>
          <a:p>
            <a:fld id="{225E141B-F66C-41DD-B76B-49EED6802728}" type="slidenum">
              <a:rPr lang="en-US" smtClean="0"/>
              <a:t>58</a:t>
            </a:fld>
            <a:endParaRPr lang="en-US"/>
          </a:p>
        </p:txBody>
      </p:sp>
    </p:spTree>
    <p:extLst>
      <p:ext uri="{BB962C8B-B14F-4D97-AF65-F5344CB8AC3E}">
        <p14:creationId xmlns:p14="http://schemas.microsoft.com/office/powerpoint/2010/main" val="35785618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Kafka is more complicated and higher throughput.</a:t>
            </a:r>
          </a:p>
          <a:p>
            <a:r>
              <a:rPr lang="en-US" sz="1000" dirty="0"/>
              <a:t>Reference:</a:t>
            </a:r>
          </a:p>
          <a:p>
            <a:r>
              <a:rPr lang="zh-CN" altLang="en-US" sz="1000" dirty="0"/>
              <a:t>大数据时代</a:t>
            </a:r>
            <a:r>
              <a:rPr lang="en-US" altLang="zh-CN" sz="1000" dirty="0"/>
              <a:t>MongoDB</a:t>
            </a:r>
            <a:r>
              <a:rPr lang="zh-CN" altLang="en-US" sz="1000" dirty="0"/>
              <a:t>、</a:t>
            </a:r>
            <a:r>
              <a:rPr lang="en-US" altLang="zh-CN" sz="1000" dirty="0"/>
              <a:t>ES</a:t>
            </a:r>
            <a:r>
              <a:rPr lang="zh-CN" altLang="en-US" sz="1000" dirty="0"/>
              <a:t>、</a:t>
            </a:r>
            <a:r>
              <a:rPr lang="en-US" altLang="zh-CN" sz="1000" dirty="0"/>
              <a:t>Redis</a:t>
            </a:r>
            <a:r>
              <a:rPr lang="zh-CN" altLang="en-US" sz="1000" dirty="0"/>
              <a:t>、</a:t>
            </a:r>
            <a:r>
              <a:rPr lang="en-US" altLang="zh-CN" sz="1000" dirty="0"/>
              <a:t>HBase</a:t>
            </a:r>
            <a:r>
              <a:rPr lang="zh-CN" altLang="en-US" sz="1000" dirty="0"/>
              <a:t>这四种数据库</a:t>
            </a:r>
            <a:r>
              <a:rPr lang="en-US" altLang="zh-CN" sz="1000" dirty="0"/>
              <a:t>: https://cloud.tencent.com/developer/article/1467461</a:t>
            </a:r>
            <a:endParaRPr lang="en-US" sz="1000" dirty="0"/>
          </a:p>
          <a:p>
            <a:r>
              <a:rPr lang="en-US" sz="1000" dirty="0"/>
              <a:t>All-in-one-page: https://www.educba.com/apache-kafka-vs-flume/?source=leftnav</a:t>
            </a:r>
          </a:p>
          <a:p>
            <a:r>
              <a:rPr lang="en-US" sz="1000" dirty="0"/>
              <a:t>https://documentation.suse.com/sle-ha/15-SP1/html/SLE-HA-all/art-sleha-nfs-quick.html</a:t>
            </a:r>
          </a:p>
          <a:p>
            <a:r>
              <a:rPr lang="en-US" sz="1000" dirty="0"/>
              <a:t>https://www.howtoforge.com/high-availability-nfs-with-drbd-plus-heartbeat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err="1">
                <a:solidFill>
                  <a:srgbClr val="111111"/>
                </a:solidFill>
                <a:effectLst/>
                <a:latin typeface="Roboto" panose="02000000000000000000" pitchFamily="2" charset="0"/>
              </a:rPr>
              <a:t>Ceph</a:t>
            </a:r>
            <a:r>
              <a:rPr lang="en-US" sz="1200" b="0" i="0" dirty="0">
                <a:solidFill>
                  <a:srgbClr val="111111"/>
                </a:solidFill>
                <a:effectLst/>
                <a:latin typeface="Roboto" panose="02000000000000000000" pitchFamily="2" charset="0"/>
              </a:rPr>
              <a:t> vs </a:t>
            </a:r>
            <a:r>
              <a:rPr lang="en-US" sz="1200" b="0" i="0" dirty="0" err="1">
                <a:solidFill>
                  <a:srgbClr val="111111"/>
                </a:solidFill>
                <a:effectLst/>
                <a:latin typeface="Roboto" panose="02000000000000000000" pitchFamily="2" charset="0"/>
              </a:rPr>
              <a:t>GlusterFS</a:t>
            </a:r>
            <a:r>
              <a:rPr lang="en-US" sz="1200" b="0" i="0" dirty="0">
                <a:solidFill>
                  <a:srgbClr val="111111"/>
                </a:solidFill>
                <a:effectLst/>
                <a:latin typeface="Roboto" panose="02000000000000000000" pitchFamily="2" charset="0"/>
              </a:rPr>
              <a:t> vs </a:t>
            </a:r>
            <a:r>
              <a:rPr lang="en-US" sz="1200" b="0" i="0" dirty="0" err="1">
                <a:solidFill>
                  <a:srgbClr val="111111"/>
                </a:solidFill>
                <a:effectLst/>
                <a:latin typeface="Roboto" panose="02000000000000000000" pitchFamily="2" charset="0"/>
              </a:rPr>
              <a:t>MooseFS</a:t>
            </a:r>
            <a:r>
              <a:rPr lang="en-US" sz="1200" b="0" i="0" dirty="0">
                <a:solidFill>
                  <a:srgbClr val="111111"/>
                </a:solidFill>
                <a:effectLst/>
                <a:latin typeface="Roboto" panose="02000000000000000000" pitchFamily="2" charset="0"/>
              </a:rPr>
              <a:t> vs HDFS vs DRBD: </a:t>
            </a:r>
            <a:r>
              <a:rPr lang="en-US" sz="1000" dirty="0"/>
              <a:t>https://computingforgeeks.com/ceph-vs-glusterfs-vs-moosefs-vs-hdfs-vs-drbd/</a:t>
            </a:r>
          </a:p>
          <a:p>
            <a:endParaRPr lang="en-US" sz="1000" dirty="0"/>
          </a:p>
        </p:txBody>
      </p:sp>
    </p:spTree>
    <p:extLst>
      <p:ext uri="{BB962C8B-B14F-4D97-AF65-F5344CB8AC3E}">
        <p14:creationId xmlns:p14="http://schemas.microsoft.com/office/powerpoint/2010/main" val="4199543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https://computingforgeeks.com/ceph-vs-glusterfs-vs-moosefs-vs-hdfs-vs-drbd/</a:t>
            </a:r>
          </a:p>
        </p:txBody>
      </p:sp>
    </p:spTree>
    <p:extLst>
      <p:ext uri="{BB962C8B-B14F-4D97-AF65-F5344CB8AC3E}">
        <p14:creationId xmlns:p14="http://schemas.microsoft.com/office/powerpoint/2010/main" val="2933913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一文详解</a:t>
            </a:r>
            <a:r>
              <a:rPr lang="en-US" dirty="0"/>
              <a:t>MySQL</a:t>
            </a:r>
            <a:r>
              <a:rPr lang="zh-CN" altLang="en-US" dirty="0"/>
              <a:t>高可用之</a:t>
            </a:r>
            <a:r>
              <a:rPr lang="en-US" dirty="0"/>
              <a:t>DRBD: https://www.sohu.com/a/361898018_115128</a:t>
            </a:r>
          </a:p>
          <a:p>
            <a:r>
              <a:rPr lang="en-US" dirty="0"/>
              <a:t>DRBD</a:t>
            </a:r>
            <a:r>
              <a:rPr lang="zh-CN" altLang="en-US" dirty="0"/>
              <a:t>原理及特性概述</a:t>
            </a:r>
            <a:r>
              <a:rPr lang="en-US" altLang="zh-CN" dirty="0"/>
              <a:t>: </a:t>
            </a:r>
            <a:r>
              <a:rPr lang="en-US" dirty="0"/>
              <a:t>https://developer.aliyun.com/article/268273</a:t>
            </a:r>
          </a:p>
        </p:txBody>
      </p:sp>
    </p:spTree>
    <p:extLst>
      <p:ext uri="{BB962C8B-B14F-4D97-AF65-F5344CB8AC3E}">
        <p14:creationId xmlns:p14="http://schemas.microsoft.com/office/powerpoint/2010/main" val="2195222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存储容量虚拟化“</a:t>
            </a:r>
            <a:r>
              <a:rPr lang="en-US" dirty="0"/>
              <a:t>Thin Provisioning（</a:t>
            </a:r>
            <a:r>
              <a:rPr lang="zh-CN" altLang="en-US" dirty="0"/>
              <a:t>自动精简配置）技术”</a:t>
            </a:r>
            <a:r>
              <a:rPr lang="en-US" altLang="zh-CN" dirty="0"/>
              <a:t>: </a:t>
            </a:r>
            <a:r>
              <a:rPr lang="zh-CN" altLang="en-US" dirty="0"/>
              <a:t>自动精简配置是一项利用虚拟化方法减少物理存储部署的技术，可最大限度提升存储空间利用率。</a:t>
            </a:r>
            <a:endParaRPr lang="en-US" altLang="zh-CN" dirty="0"/>
          </a:p>
          <a:p>
            <a:r>
              <a:rPr lang="zh-CN" altLang="en-US" dirty="0"/>
              <a:t>存储系统逐年扩展。为确保存储容量足够使用，用户往往会部署多于实际需求的物理存储空间</a:t>
            </a:r>
            <a:r>
              <a:rPr lang="en-US" altLang="zh-CN" dirty="0"/>
              <a:t>——“</a:t>
            </a:r>
            <a:r>
              <a:rPr lang="zh-CN" altLang="en-US" dirty="0"/>
              <a:t>安全起见”。但在实际使用过程中，部署容量通常未受到充分利用。行业研究组织发现在某些项目中，实际使用容量仅占部署容量的</a:t>
            </a:r>
            <a:r>
              <a:rPr lang="en-US" altLang="zh-CN" dirty="0"/>
              <a:t>20%—30%</a:t>
            </a:r>
            <a:r>
              <a:rPr lang="zh-CN" altLang="en-US" dirty="0"/>
              <a:t>。因此，“自动精简配置”技术应运而生，旨在实现更高的存储容量利用率，并带来更大的投资回报。使用自动精简配置，所有的用户容量都以虚拟存储的形式分配，而实际的物理磁盘空间将根据实际使用情况进行分配。所有物理磁盘被视为一个磁盘池进行管理，按照写入虚拟卷的数据量完成分配。如此一来，未使用的物理磁盘容量显著降低，进而实现更高效的存储作业。另外，需要添加额外物理磁盘时，预定义阈值将发出警告，以避免容量短缺。</a:t>
            </a:r>
            <a:endParaRPr lang="en-US" altLang="zh-CN" dirty="0"/>
          </a:p>
          <a:p>
            <a:r>
              <a:rPr lang="en-US" altLang="zh-CN" dirty="0"/>
              <a:t>Reference: </a:t>
            </a:r>
          </a:p>
          <a:p>
            <a:r>
              <a:rPr lang="en-US" altLang="zh-CN" dirty="0"/>
              <a:t>https://blog.csdn.net/don_chiang709/article/details/92839723</a:t>
            </a:r>
          </a:p>
          <a:p>
            <a:endParaRPr lang="zh-CN" alt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8</a:t>
            </a:fld>
            <a:endParaRPr lang="en-US"/>
          </a:p>
        </p:txBody>
      </p:sp>
    </p:spTree>
    <p:extLst>
      <p:ext uri="{BB962C8B-B14F-4D97-AF65-F5344CB8AC3E}">
        <p14:creationId xmlns:p14="http://schemas.microsoft.com/office/powerpoint/2010/main" val="19074847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https://computingforgeeks.com/raid-vs-lvm-vs-zfs-comparison/</a:t>
            </a:r>
          </a:p>
        </p:txBody>
      </p:sp>
      <p:sp>
        <p:nvSpPr>
          <p:cNvPr id="4" name="Slide Number Placeholder 3"/>
          <p:cNvSpPr>
            <a:spLocks noGrp="1"/>
          </p:cNvSpPr>
          <p:nvPr>
            <p:ph type="sldNum" sz="quarter" idx="5"/>
          </p:nvPr>
        </p:nvSpPr>
        <p:spPr/>
        <p:txBody>
          <a:bodyPr/>
          <a:lstStyle/>
          <a:p>
            <a:fld id="{225E141B-F66C-41DD-B76B-49EED6802728}" type="slidenum">
              <a:rPr lang="en-US" smtClean="0"/>
              <a:t>63</a:t>
            </a:fld>
            <a:endParaRPr lang="en-US"/>
          </a:p>
        </p:txBody>
      </p:sp>
    </p:spTree>
    <p:extLst>
      <p:ext uri="{BB962C8B-B14F-4D97-AF65-F5344CB8AC3E}">
        <p14:creationId xmlns:p14="http://schemas.microsoft.com/office/powerpoint/2010/main" val="30473642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Storage Solutions for Kubernetes &amp; Docker Containers: https://computingforgeeks.com/storage-solutions-for-kubernetes-and-docker/</a:t>
            </a:r>
          </a:p>
        </p:txBody>
      </p:sp>
      <p:sp>
        <p:nvSpPr>
          <p:cNvPr id="4" name="Slide Number Placeholder 3"/>
          <p:cNvSpPr>
            <a:spLocks noGrp="1"/>
          </p:cNvSpPr>
          <p:nvPr>
            <p:ph type="sldNum" sz="quarter" idx="5"/>
          </p:nvPr>
        </p:nvSpPr>
        <p:spPr/>
        <p:txBody>
          <a:bodyPr/>
          <a:lstStyle/>
          <a:p>
            <a:fld id="{225E141B-F66C-41DD-B76B-49EED6802728}" type="slidenum">
              <a:rPr lang="en-US" smtClean="0"/>
              <a:t>64</a:t>
            </a:fld>
            <a:endParaRPr lang="en-US"/>
          </a:p>
        </p:txBody>
      </p:sp>
    </p:spTree>
    <p:extLst>
      <p:ext uri="{BB962C8B-B14F-4D97-AF65-F5344CB8AC3E}">
        <p14:creationId xmlns:p14="http://schemas.microsoft.com/office/powerpoint/2010/main" val="6730829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Using </a:t>
            </a:r>
            <a:r>
              <a:rPr lang="en-US" dirty="0" err="1"/>
              <a:t>Ceph</a:t>
            </a:r>
            <a:r>
              <a:rPr lang="en-US" dirty="0"/>
              <a:t> RBD as a QEMU Storage: https://insujang.github.io/2021-03-04/using-ceph-rbd-as-a-qemu-storage/</a:t>
            </a:r>
          </a:p>
          <a:p>
            <a:r>
              <a:rPr lang="en-US" dirty="0"/>
              <a:t>Attractive Use Case: </a:t>
            </a:r>
          </a:p>
          <a:p>
            <a:r>
              <a:rPr lang="en-US" dirty="0"/>
              <a:t>A compelling scenario for cloud computing, however, is to use RBD-based</a:t>
            </a:r>
          </a:p>
          <a:p>
            <a:r>
              <a:rPr lang="en-US" dirty="0"/>
              <a:t>images to spin up virtual machines. In other words, you create a "golden</a:t>
            </a:r>
          </a:p>
          <a:p>
            <a:r>
              <a:rPr lang="en-US" dirty="0"/>
              <a:t>image" that you can snapshot and then use copy-on-write cloning to bring up</a:t>
            </a:r>
          </a:p>
          <a:p>
            <a:r>
              <a:rPr lang="en-US" dirty="0"/>
              <a:t>VMs using an RBD-based image snapshot quickly.</a:t>
            </a:r>
          </a:p>
        </p:txBody>
      </p:sp>
      <p:sp>
        <p:nvSpPr>
          <p:cNvPr id="4" name="Slide Number Placeholder 3"/>
          <p:cNvSpPr>
            <a:spLocks noGrp="1"/>
          </p:cNvSpPr>
          <p:nvPr>
            <p:ph type="sldNum" sz="quarter" idx="5"/>
          </p:nvPr>
        </p:nvSpPr>
        <p:spPr/>
        <p:txBody>
          <a:bodyPr/>
          <a:lstStyle/>
          <a:p>
            <a:fld id="{225E141B-F66C-41DD-B76B-49EED6802728}" type="slidenum">
              <a:rPr lang="en-US" smtClean="0"/>
              <a:t>66</a:t>
            </a:fld>
            <a:endParaRPr lang="en-US"/>
          </a:p>
        </p:txBody>
      </p:sp>
    </p:spTree>
    <p:extLst>
      <p:ext uri="{BB962C8B-B14F-4D97-AF65-F5344CB8AC3E}">
        <p14:creationId xmlns:p14="http://schemas.microsoft.com/office/powerpoint/2010/main" val="4615231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r>
              <a:rPr lang="en-US" altLang="zh-CN" dirty="0"/>
              <a:t>eference:</a:t>
            </a:r>
          </a:p>
          <a:p>
            <a:r>
              <a:rPr lang="en-US" altLang="zh-CN" dirty="0" err="1"/>
              <a:t>Ceph</a:t>
            </a:r>
            <a:r>
              <a:rPr lang="zh-CN" altLang="en-US" dirty="0"/>
              <a:t>性能优化总结</a:t>
            </a:r>
            <a:r>
              <a:rPr lang="en-US" altLang="zh-CN"/>
              <a:t>: </a:t>
            </a:r>
            <a:r>
              <a:rPr lang="en-US"/>
              <a:t>https://www.jianshu.com/p/dd572541df2e</a:t>
            </a:r>
            <a:endParaRPr 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68</a:t>
            </a:fld>
            <a:endParaRPr lang="en-US"/>
          </a:p>
        </p:txBody>
      </p:sp>
    </p:spTree>
    <p:extLst>
      <p:ext uri="{BB962C8B-B14F-4D97-AF65-F5344CB8AC3E}">
        <p14:creationId xmlns:p14="http://schemas.microsoft.com/office/powerpoint/2010/main" val="19239269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智慧校园云平台</a:t>
            </a:r>
            <a:r>
              <a:rPr lang="en-US" altLang="zh-CN" dirty="0"/>
              <a:t>: </a:t>
            </a:r>
            <a:r>
              <a:rPr lang="en-US" dirty="0"/>
              <a:t>https://www.landray.com.cn/static-old/solution/k12/index.html</a:t>
            </a:r>
          </a:p>
          <a:p>
            <a:r>
              <a:rPr lang="en-US" dirty="0"/>
              <a:t>https://www.connectria.com/partner-blogs/public-cloud-private-cloud-hybrid-cloud-and-on-prem-whats-the-difference/</a:t>
            </a:r>
          </a:p>
        </p:txBody>
      </p:sp>
      <p:sp>
        <p:nvSpPr>
          <p:cNvPr id="4" name="Slide Number Placeholder 3"/>
          <p:cNvSpPr>
            <a:spLocks noGrp="1"/>
          </p:cNvSpPr>
          <p:nvPr>
            <p:ph type="sldNum" sz="quarter" idx="5"/>
          </p:nvPr>
        </p:nvSpPr>
        <p:spPr/>
        <p:txBody>
          <a:bodyPr/>
          <a:lstStyle/>
          <a:p>
            <a:fld id="{225E141B-F66C-41DD-B76B-49EED6802728}" type="slidenum">
              <a:rPr lang="en-US" smtClean="0"/>
              <a:t>69</a:t>
            </a:fld>
            <a:endParaRPr lang="en-US"/>
          </a:p>
        </p:txBody>
      </p:sp>
    </p:spTree>
    <p:extLst>
      <p:ext uri="{BB962C8B-B14F-4D97-AF65-F5344CB8AC3E}">
        <p14:creationId xmlns:p14="http://schemas.microsoft.com/office/powerpoint/2010/main" val="40633766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https://www.educba.com/redis-vs-kafka/</a:t>
            </a:r>
          </a:p>
        </p:txBody>
      </p:sp>
      <p:sp>
        <p:nvSpPr>
          <p:cNvPr id="4" name="Slide Number Placeholder 3"/>
          <p:cNvSpPr>
            <a:spLocks noGrp="1"/>
          </p:cNvSpPr>
          <p:nvPr>
            <p:ph type="sldNum" sz="quarter" idx="5"/>
          </p:nvPr>
        </p:nvSpPr>
        <p:spPr/>
        <p:txBody>
          <a:bodyPr/>
          <a:lstStyle/>
          <a:p>
            <a:fld id="{225E141B-F66C-41DD-B76B-49EED6802728}" type="slidenum">
              <a:rPr lang="en-US" smtClean="0"/>
              <a:t>71</a:t>
            </a:fld>
            <a:endParaRPr lang="en-US"/>
          </a:p>
        </p:txBody>
      </p:sp>
    </p:spTree>
    <p:extLst>
      <p:ext uri="{BB962C8B-B14F-4D97-AF65-F5344CB8AC3E}">
        <p14:creationId xmlns:p14="http://schemas.microsoft.com/office/powerpoint/2010/main" val="34433064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https://www.redhat.com/files/summit/session-assets/2019/T2E5DB.pdf</a:t>
            </a:r>
          </a:p>
        </p:txBody>
      </p:sp>
      <p:sp>
        <p:nvSpPr>
          <p:cNvPr id="4" name="Slide Number Placeholder 3"/>
          <p:cNvSpPr>
            <a:spLocks noGrp="1"/>
          </p:cNvSpPr>
          <p:nvPr>
            <p:ph type="sldNum" sz="quarter" idx="5"/>
          </p:nvPr>
        </p:nvSpPr>
        <p:spPr/>
        <p:txBody>
          <a:bodyPr/>
          <a:lstStyle/>
          <a:p>
            <a:fld id="{225E141B-F66C-41DD-B76B-49EED6802728}" type="slidenum">
              <a:rPr lang="en-US" smtClean="0"/>
              <a:t>73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Ceph</a:t>
            </a:r>
            <a:r>
              <a:rPr lang="zh-CN" altLang="en-US" dirty="0"/>
              <a:t>的命名空间是 </a:t>
            </a:r>
            <a:r>
              <a:rPr lang="en-US" altLang="zh-CN" dirty="0"/>
              <a:t>(</a:t>
            </a:r>
            <a:r>
              <a:rPr lang="en-US" dirty="0"/>
              <a:t>Pool, Object)，</a:t>
            </a:r>
            <a:r>
              <a:rPr lang="zh-CN" altLang="en-US" dirty="0"/>
              <a:t>每个</a:t>
            </a:r>
            <a:r>
              <a:rPr lang="en-US" dirty="0"/>
              <a:t>Object</a:t>
            </a:r>
            <a:r>
              <a:rPr lang="zh-CN" altLang="en-US" dirty="0"/>
              <a:t>都会映射到一组</a:t>
            </a:r>
            <a:r>
              <a:rPr lang="en-US" dirty="0"/>
              <a:t>OSD</a:t>
            </a:r>
            <a:r>
              <a:rPr lang="zh-CN" altLang="en-US" dirty="0"/>
              <a:t>中</a:t>
            </a:r>
            <a:r>
              <a:rPr lang="en-US" altLang="zh-CN" dirty="0"/>
              <a:t>(</a:t>
            </a:r>
            <a:r>
              <a:rPr lang="zh-CN" altLang="en-US" dirty="0"/>
              <a:t>由这组</a:t>
            </a:r>
            <a:r>
              <a:rPr lang="en-US" dirty="0"/>
              <a:t>OSD</a:t>
            </a:r>
            <a:r>
              <a:rPr lang="zh-CN" altLang="en-US" dirty="0"/>
              <a:t>保存这个</a:t>
            </a:r>
            <a:r>
              <a:rPr lang="en-US" dirty="0"/>
              <a:t>Object)：</a:t>
            </a:r>
          </a:p>
          <a:p>
            <a:r>
              <a:rPr lang="en-US" dirty="0"/>
              <a:t>(Pool, Object) → (Pool, PG) → OSD set → Disk</a:t>
            </a:r>
          </a:p>
          <a:p>
            <a:endParaRPr lang="en-US" dirty="0"/>
          </a:p>
          <a:p>
            <a:r>
              <a:rPr lang="en-US" dirty="0" err="1"/>
              <a:t>Ceph</a:t>
            </a:r>
            <a:r>
              <a:rPr lang="zh-CN" altLang="en-US" dirty="0"/>
              <a:t>中</a:t>
            </a:r>
            <a:r>
              <a:rPr lang="en-US" dirty="0"/>
              <a:t>Pools</a:t>
            </a:r>
            <a:r>
              <a:rPr lang="zh-CN" altLang="en-US" dirty="0"/>
              <a:t>的属性有：</a:t>
            </a:r>
          </a:p>
          <a:p>
            <a:pPr marL="628650" lvl="1" indent="-171450">
              <a:buFont typeface="Arial" panose="020B0604020202020204" pitchFamily="34" charset="0"/>
              <a:buChar char="•"/>
            </a:pPr>
            <a:r>
              <a:rPr lang="en-US" dirty="0"/>
              <a:t>Object</a:t>
            </a:r>
            <a:r>
              <a:rPr lang="zh-CN" altLang="en-US" dirty="0"/>
              <a:t>的副本数</a:t>
            </a:r>
          </a:p>
          <a:p>
            <a:pPr marL="628650" lvl="1" indent="-171450">
              <a:buFont typeface="Arial" panose="020B0604020202020204" pitchFamily="34" charset="0"/>
              <a:buChar char="•"/>
            </a:pPr>
            <a:r>
              <a:rPr lang="en-US" dirty="0"/>
              <a:t>Placement Groups</a:t>
            </a:r>
            <a:r>
              <a:rPr lang="zh-CN" altLang="en-US" dirty="0"/>
              <a:t>的数量</a:t>
            </a:r>
          </a:p>
          <a:p>
            <a:pPr marL="628650" lvl="1" indent="-171450">
              <a:buFont typeface="Arial" panose="020B0604020202020204" pitchFamily="34" charset="0"/>
              <a:buChar char="•"/>
            </a:pPr>
            <a:r>
              <a:rPr lang="zh-CN" altLang="en-US" dirty="0"/>
              <a:t>所使用的</a:t>
            </a:r>
            <a:r>
              <a:rPr lang="en-US" dirty="0"/>
              <a:t>CRUSH Ruleset</a:t>
            </a:r>
          </a:p>
          <a:p>
            <a:r>
              <a:rPr lang="en-US" dirty="0"/>
              <a:t>(Pool, PG) → OSD set </a:t>
            </a:r>
            <a:r>
              <a:rPr lang="zh-CN" altLang="en-US" dirty="0"/>
              <a:t>的映射由四个因素决定：</a:t>
            </a:r>
          </a:p>
          <a:p>
            <a:endParaRPr lang="zh-CN" altLang="en-US" dirty="0"/>
          </a:p>
          <a:p>
            <a:r>
              <a:rPr lang="en-US" dirty="0"/>
              <a:t>CRUSH</a:t>
            </a:r>
            <a:r>
              <a:rPr lang="zh-CN" altLang="en-US" dirty="0"/>
              <a:t>算法：一种伪随机算法。</a:t>
            </a:r>
          </a:p>
          <a:p>
            <a:r>
              <a:rPr lang="en-US" dirty="0"/>
              <a:t>OSD MAP：</a:t>
            </a:r>
            <a:r>
              <a:rPr lang="zh-CN" altLang="en-US" dirty="0"/>
              <a:t>包含当前所有</a:t>
            </a:r>
            <a:r>
              <a:rPr lang="en-US" dirty="0"/>
              <a:t>Pool</a:t>
            </a:r>
            <a:r>
              <a:rPr lang="zh-CN" altLang="en-US" dirty="0"/>
              <a:t>的状态和所有</a:t>
            </a:r>
            <a:r>
              <a:rPr lang="en-US" dirty="0"/>
              <a:t>OSD</a:t>
            </a:r>
            <a:r>
              <a:rPr lang="zh-CN" altLang="en-US" dirty="0"/>
              <a:t>的状态。</a:t>
            </a:r>
          </a:p>
          <a:p>
            <a:r>
              <a:rPr lang="en-US" dirty="0"/>
              <a:t>CRUSH MAP：</a:t>
            </a:r>
            <a:r>
              <a:rPr lang="zh-CN" altLang="en-US" dirty="0"/>
              <a:t>包含当前磁盘、服务器、机架的层级结构。</a:t>
            </a:r>
          </a:p>
          <a:p>
            <a:r>
              <a:rPr lang="en-US" dirty="0"/>
              <a:t>CRUSH Rules：</a:t>
            </a:r>
            <a:r>
              <a:rPr lang="zh-CN" altLang="en-US" dirty="0"/>
              <a:t>数据映射的策略。这些策略可以灵活的设置</a:t>
            </a:r>
            <a:r>
              <a:rPr lang="en-US" dirty="0"/>
              <a:t>object</a:t>
            </a:r>
            <a:r>
              <a:rPr lang="zh-CN" altLang="en-US" dirty="0"/>
              <a:t>存放的区域。比如可以指定 </a:t>
            </a:r>
            <a:r>
              <a:rPr lang="en-US" dirty="0"/>
              <a:t>pool1</a:t>
            </a:r>
            <a:r>
              <a:rPr lang="zh-CN" altLang="en-US" dirty="0"/>
              <a:t>中所有</a:t>
            </a:r>
            <a:r>
              <a:rPr lang="en-US" dirty="0" err="1"/>
              <a:t>objecst</a:t>
            </a:r>
            <a:r>
              <a:rPr lang="zh-CN" altLang="en-US" dirty="0"/>
              <a:t>放置在机架</a:t>
            </a:r>
            <a:r>
              <a:rPr lang="en-US" altLang="zh-CN" dirty="0"/>
              <a:t>1</a:t>
            </a:r>
            <a:r>
              <a:rPr lang="zh-CN" altLang="en-US" dirty="0"/>
              <a:t>上，所有</a:t>
            </a:r>
            <a:r>
              <a:rPr lang="en-US" dirty="0"/>
              <a:t>objects</a:t>
            </a:r>
            <a:r>
              <a:rPr lang="zh-CN" altLang="en-US" dirty="0"/>
              <a:t>的第</a:t>
            </a:r>
            <a:r>
              <a:rPr lang="en-US" altLang="zh-CN" dirty="0"/>
              <a:t>1</a:t>
            </a:r>
            <a:r>
              <a:rPr lang="zh-CN" altLang="en-US" dirty="0"/>
              <a:t>个副本放置在机架</a:t>
            </a:r>
            <a:r>
              <a:rPr lang="en-US" altLang="zh-CN" dirty="0"/>
              <a:t>1</a:t>
            </a:r>
            <a:r>
              <a:rPr lang="zh-CN" altLang="en-US" dirty="0"/>
              <a:t>上的服务器</a:t>
            </a:r>
            <a:r>
              <a:rPr lang="en-US" dirty="0"/>
              <a:t>A</a:t>
            </a:r>
            <a:r>
              <a:rPr lang="zh-CN" altLang="en-US" dirty="0"/>
              <a:t>上，第</a:t>
            </a:r>
            <a:r>
              <a:rPr lang="en-US" altLang="zh-CN" dirty="0"/>
              <a:t>2</a:t>
            </a:r>
            <a:r>
              <a:rPr lang="zh-CN" altLang="en-US" dirty="0"/>
              <a:t>个副本分布在机架</a:t>
            </a:r>
            <a:r>
              <a:rPr lang="en-US" altLang="zh-CN" dirty="0"/>
              <a:t>1</a:t>
            </a:r>
            <a:r>
              <a:rPr lang="zh-CN" altLang="en-US" dirty="0"/>
              <a:t>上的服务器</a:t>
            </a:r>
            <a:r>
              <a:rPr lang="en-US" dirty="0"/>
              <a:t>B</a:t>
            </a:r>
            <a:r>
              <a:rPr lang="zh-CN" altLang="en-US" dirty="0"/>
              <a:t>上。 </a:t>
            </a:r>
            <a:r>
              <a:rPr lang="en-US" dirty="0"/>
              <a:t>pool2</a:t>
            </a:r>
            <a:r>
              <a:rPr lang="zh-CN" altLang="en-US" dirty="0"/>
              <a:t>中所有的</a:t>
            </a:r>
            <a:r>
              <a:rPr lang="en-US" dirty="0"/>
              <a:t>object</a:t>
            </a:r>
            <a:r>
              <a:rPr lang="zh-CN" altLang="en-US" dirty="0"/>
              <a:t>分布在机架</a:t>
            </a:r>
            <a:r>
              <a:rPr lang="en-US" altLang="zh-CN" dirty="0"/>
              <a:t>2</a:t>
            </a:r>
            <a:r>
              <a:rPr lang="zh-CN" altLang="en-US" dirty="0"/>
              <a:t>、</a:t>
            </a:r>
            <a:r>
              <a:rPr lang="en-US" altLang="zh-CN" dirty="0"/>
              <a:t>3</a:t>
            </a:r>
            <a:r>
              <a:rPr lang="zh-CN" altLang="en-US" dirty="0"/>
              <a:t>、</a:t>
            </a:r>
            <a:r>
              <a:rPr lang="en-US" altLang="zh-CN" dirty="0"/>
              <a:t>4</a:t>
            </a:r>
            <a:r>
              <a:rPr lang="zh-CN" altLang="en-US" dirty="0"/>
              <a:t>上，所有</a:t>
            </a:r>
            <a:r>
              <a:rPr lang="en-US" dirty="0"/>
              <a:t>Object</a:t>
            </a:r>
            <a:r>
              <a:rPr lang="zh-CN" altLang="en-US" dirty="0"/>
              <a:t>的第</a:t>
            </a:r>
            <a:r>
              <a:rPr lang="en-US" altLang="zh-CN" dirty="0"/>
              <a:t>1</a:t>
            </a:r>
            <a:r>
              <a:rPr lang="zh-CN" altLang="en-US" dirty="0"/>
              <a:t>个副本分布在机架</a:t>
            </a:r>
            <a:r>
              <a:rPr lang="en-US" altLang="zh-CN" dirty="0"/>
              <a:t>2</a:t>
            </a:r>
            <a:r>
              <a:rPr lang="zh-CN" altLang="en-US" dirty="0"/>
              <a:t>的服务器上，第</a:t>
            </a:r>
            <a:r>
              <a:rPr lang="en-US" altLang="zh-CN" dirty="0"/>
              <a:t>2</a:t>
            </a:r>
            <a:r>
              <a:rPr lang="zh-CN" altLang="en-US" dirty="0"/>
              <a:t>个副本分布在机架</a:t>
            </a:r>
            <a:r>
              <a:rPr lang="en-US" altLang="zh-CN" dirty="0"/>
              <a:t>3</a:t>
            </a:r>
            <a:r>
              <a:rPr lang="zh-CN" altLang="en-US" dirty="0"/>
              <a:t>的服 器上，第</a:t>
            </a:r>
            <a:r>
              <a:rPr lang="en-US" altLang="zh-CN" dirty="0"/>
              <a:t>3</a:t>
            </a:r>
            <a:r>
              <a:rPr lang="zh-CN" altLang="en-US" dirty="0"/>
              <a:t>个副本分布在机架</a:t>
            </a:r>
            <a:r>
              <a:rPr lang="en-US" altLang="zh-CN" dirty="0"/>
              <a:t>4</a:t>
            </a:r>
            <a:r>
              <a:rPr lang="zh-CN" altLang="en-US" dirty="0"/>
              <a:t>的服务器上。</a:t>
            </a:r>
            <a:endParaRPr 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9</a:t>
            </a:fld>
            <a:endParaRPr lang="en-US"/>
          </a:p>
        </p:txBody>
      </p:sp>
    </p:spTree>
    <p:extLst>
      <p:ext uri="{BB962C8B-B14F-4D97-AF65-F5344CB8AC3E}">
        <p14:creationId xmlns:p14="http://schemas.microsoft.com/office/powerpoint/2010/main" val="1734955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讲重点</a:t>
            </a:r>
            <a:endParaRPr lang="en-US" dirty="0"/>
          </a:p>
          <a:p>
            <a:endParaRPr lang="en-US" dirty="0"/>
          </a:p>
          <a:p>
            <a:r>
              <a:rPr lang="en-US" dirty="0" err="1"/>
              <a:t>C</a:t>
            </a:r>
            <a:r>
              <a:rPr lang="en-US" altLang="zh-CN" dirty="0" err="1"/>
              <a:t>eph</a:t>
            </a:r>
            <a:r>
              <a:rPr lang="zh-CN" altLang="en-US" dirty="0"/>
              <a:t>优化指导</a:t>
            </a:r>
            <a:r>
              <a:rPr lang="en-US" altLang="zh-CN" dirty="0"/>
              <a:t>: https://www.toutiao.com/article/6926405493590245902/?channel=&amp;source=search_tab</a:t>
            </a:r>
          </a:p>
          <a:p>
            <a:r>
              <a:rPr lang="en-US" dirty="0"/>
              <a:t>Execute on OSD nodes and Client node</a:t>
            </a:r>
          </a:p>
          <a:p>
            <a:pPr marL="171450" indent="-171450">
              <a:buFont typeface="Arial" panose="020B0604020202020204" pitchFamily="34" charset="0"/>
              <a:buChar char="•"/>
            </a:pPr>
            <a:r>
              <a:rPr lang="en-US" dirty="0" err="1"/>
              <a:t>cpupower</a:t>
            </a:r>
            <a:r>
              <a:rPr lang="en-US" dirty="0"/>
              <a:t> frequency-set -g performance</a:t>
            </a:r>
          </a:p>
          <a:p>
            <a:pPr marL="171450" indent="-171450">
              <a:buFont typeface="Arial" panose="020B0604020202020204" pitchFamily="34" charset="0"/>
              <a:buChar char="•"/>
            </a:pPr>
            <a:r>
              <a:rPr lang="en-US" dirty="0" err="1"/>
              <a:t>cpupower</a:t>
            </a:r>
            <a:r>
              <a:rPr lang="en-US" dirty="0"/>
              <a:t> idle-set -D 11</a:t>
            </a:r>
          </a:p>
          <a:p>
            <a:pPr marL="171450" indent="-171450">
              <a:buFont typeface="Arial" panose="020B0604020202020204" pitchFamily="34" charset="0"/>
              <a:buChar char="•"/>
            </a:pPr>
            <a:r>
              <a:rPr lang="en-US" dirty="0"/>
              <a:t>echo 3 &gt; /proc/sys/</a:t>
            </a:r>
            <a:r>
              <a:rPr lang="en-US" dirty="0" err="1"/>
              <a:t>vm</a:t>
            </a:r>
            <a:r>
              <a:rPr lang="en-US" dirty="0"/>
              <a:t>/</a:t>
            </a:r>
            <a:r>
              <a:rPr lang="en-US" dirty="0" err="1"/>
              <a:t>drop_caches</a:t>
            </a:r>
            <a:endParaRPr 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10</a:t>
            </a:fld>
            <a:endParaRPr lang="en-US"/>
          </a:p>
        </p:txBody>
      </p:sp>
    </p:spTree>
    <p:extLst>
      <p:ext uri="{BB962C8B-B14F-4D97-AF65-F5344CB8AC3E}">
        <p14:creationId xmlns:p14="http://schemas.microsoft.com/office/powerpoint/2010/main" val="1680480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 </a:t>
            </a:r>
            <a:r>
              <a:rPr lang="en-US" dirty="0" err="1"/>
              <a:t>network：monitor</a:t>
            </a:r>
            <a:r>
              <a:rPr lang="zh-CN" altLang="en-US" dirty="0"/>
              <a:t>与</a:t>
            </a:r>
            <a:r>
              <a:rPr lang="en-US" dirty="0" err="1"/>
              <a:t>osd，client</a:t>
            </a:r>
            <a:r>
              <a:rPr lang="zh-CN" altLang="en-US" dirty="0"/>
              <a:t>与</a:t>
            </a:r>
            <a:r>
              <a:rPr lang="en-US" dirty="0" err="1"/>
              <a:t>monitor，client</a:t>
            </a:r>
            <a:r>
              <a:rPr lang="zh-CN" altLang="en-US" dirty="0"/>
              <a:t>与</a:t>
            </a:r>
            <a:r>
              <a:rPr lang="en-US" dirty="0" err="1"/>
              <a:t>osd</a:t>
            </a:r>
            <a:r>
              <a:rPr lang="zh-CN" altLang="en-US" dirty="0"/>
              <a:t>通信的网络，最好配置为带宽较高的万兆网络；</a:t>
            </a:r>
          </a:p>
          <a:p>
            <a:r>
              <a:rPr lang="en-US" dirty="0"/>
              <a:t>cluster </a:t>
            </a:r>
            <a:r>
              <a:rPr lang="en-US" dirty="0" err="1"/>
              <a:t>network：OSD</a:t>
            </a:r>
            <a:r>
              <a:rPr lang="zh-CN" altLang="en-US" dirty="0"/>
              <a:t>之间通信的网络，一般配置为带宽较高的万兆网络；</a:t>
            </a:r>
            <a:endParaRPr lang="en-US" altLang="zh-CN" dirty="0"/>
          </a:p>
          <a:p>
            <a:r>
              <a:rPr lang="en-US" dirty="0"/>
              <a:t>http://docs.ceph.com/docs/master/rados/configuration/network-config-ref/</a:t>
            </a:r>
          </a:p>
          <a:p>
            <a:endParaRPr 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11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SDPK, ISA-L and DPDK and RDMA all merged in </a:t>
            </a:r>
            <a:r>
              <a:rPr lang="en-US" dirty="0" err="1"/>
              <a:t>Ceph</a:t>
            </a:r>
            <a:r>
              <a:rPr lang="en-US" dirty="0"/>
              <a:t>.  -DWITH_DPDK=ON -DWITH_SPDK=ON to build</a:t>
            </a:r>
          </a:p>
        </p:txBody>
      </p:sp>
      <p:sp>
        <p:nvSpPr>
          <p:cNvPr id="4" name="Slide Number Placeholder 3"/>
          <p:cNvSpPr>
            <a:spLocks noGrp="1"/>
          </p:cNvSpPr>
          <p:nvPr>
            <p:ph type="sldNum" sz="quarter" idx="5"/>
          </p:nvPr>
        </p:nvSpPr>
        <p:spPr/>
        <p:txBody>
          <a:bodyPr/>
          <a:lstStyle/>
          <a:p>
            <a:fld id="{225E141B-F66C-41DD-B76B-49EED6802728}" type="slidenum">
              <a:rPr lang="en-US" smtClean="0"/>
              <a:t>12</a:t>
            </a:fld>
            <a:endParaRPr lang="en-US"/>
          </a:p>
        </p:txBody>
      </p:sp>
    </p:spTree>
    <p:extLst>
      <p:ext uri="{BB962C8B-B14F-4D97-AF65-F5344CB8AC3E}">
        <p14:creationId xmlns:p14="http://schemas.microsoft.com/office/powerpoint/2010/main" val="2312580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hlinkClick r:id="rId3"/>
              </a:rPr>
              <a:t>Tracing </a:t>
            </a:r>
            <a:r>
              <a:rPr lang="en-US" dirty="0" err="1">
                <a:hlinkClick r:id="rId3"/>
              </a:rPr>
              <a:t>Ceph</a:t>
            </a:r>
            <a:r>
              <a:rPr lang="en-US" dirty="0">
                <a:hlinkClick r:id="rId3"/>
              </a:rPr>
              <a:t> With </a:t>
            </a:r>
            <a:r>
              <a:rPr lang="en-US" dirty="0" err="1">
                <a:hlinkClick r:id="rId3"/>
              </a:rPr>
              <a:t>LTTng</a:t>
            </a:r>
            <a:r>
              <a:rPr lang="en-US" dirty="0">
                <a:hlinkClick r:id="rId3"/>
              </a:rPr>
              <a:t> — </a:t>
            </a:r>
            <a:r>
              <a:rPr lang="en-US" dirty="0" err="1">
                <a:hlinkClick r:id="rId3"/>
              </a:rPr>
              <a:t>Ceph</a:t>
            </a:r>
            <a:r>
              <a:rPr lang="en-US" dirty="0">
                <a:hlinkClick r:id="rId3"/>
              </a:rPr>
              <a:t> Documentation</a:t>
            </a:r>
            <a:endParaRPr lang="en-US" dirty="0"/>
          </a:p>
          <a:p>
            <a:r>
              <a:rPr lang="en-US" dirty="0" err="1"/>
              <a:t>ceph</a:t>
            </a:r>
            <a:r>
              <a:rPr lang="en-US" dirty="0"/>
              <a:t> </a:t>
            </a:r>
            <a:r>
              <a:rPr lang="en-US" dirty="0" err="1"/>
              <a:t>osd</a:t>
            </a:r>
            <a:r>
              <a:rPr lang="en-US" dirty="0"/>
              <a:t> perf</a:t>
            </a:r>
          </a:p>
        </p:txBody>
      </p:sp>
      <p:sp>
        <p:nvSpPr>
          <p:cNvPr id="4" name="Slide Number Placeholder 3"/>
          <p:cNvSpPr>
            <a:spLocks noGrp="1"/>
          </p:cNvSpPr>
          <p:nvPr>
            <p:ph type="sldNum" sz="quarter" idx="5"/>
          </p:nvPr>
        </p:nvSpPr>
        <p:spPr/>
        <p:txBody>
          <a:bodyPr/>
          <a:lstStyle/>
          <a:p>
            <a:fld id="{225E141B-F66C-41DD-B76B-49EED6802728}" type="slidenum">
              <a:rPr lang="en-US" smtClean="0"/>
              <a:t>14</a:t>
            </a:fld>
            <a:endParaRPr lang="en-US"/>
          </a:p>
        </p:txBody>
      </p:sp>
    </p:spTree>
    <p:extLst>
      <p:ext uri="{BB962C8B-B14F-4D97-AF65-F5344CB8AC3E}">
        <p14:creationId xmlns:p14="http://schemas.microsoft.com/office/powerpoint/2010/main" val="3132650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100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 id="2147483718" r:id="rId1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www.thomas-krenn.com/en/wiki/Linux_I/O_Performance_Tests_using_dd"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s://iperf.fr/"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blog.dianduidian.com/post/%E4%BD%BF%E7%94%A8rook%E6%90%AD%E5%BB%BAceph%E9%9B%86%E7%BE%A4/" TargetMode="External"/><Relationship Id="rId2" Type="http://schemas.openxmlformats.org/officeDocument/2006/relationships/hyperlink" Target="https://www.howtoforge.com/tutorial/how-to-build-a-ceph-cluster-on-centos-7/" TargetMode="External"/><Relationship Id="rId1" Type="http://schemas.openxmlformats.org/officeDocument/2006/relationships/slideLayout" Target="../slideLayouts/slideLayout6.xml"/><Relationship Id="rId4" Type="http://schemas.openxmlformats.org/officeDocument/2006/relationships/hyperlink" Target="https://www.liukui.tech/2020/02/10/Rook%E9%83%A8%E7%BD%B2Ceph%E9%9B%86%E7%BE%A4/"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mailto:/etc/systemd/system/ceph-4658b04a-91f0-11ec-80e5-a4bf0174fb54@.service"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hyperlink" Target="https://dannyda.com/2021/04/10/how-to-completely-remove-delete-or-reinstall-ceph-and-its-configuration-from-proxmox-ve-pve/" TargetMode="External"/><Relationship Id="rId3" Type="http://schemas.openxmlformats.org/officeDocument/2006/relationships/hyperlink" Target="http://www.yangguanjun.com/2017/05/15/Ceph-configuration/" TargetMode="External"/><Relationship Id="rId7" Type="http://schemas.openxmlformats.org/officeDocument/2006/relationships/hyperlink" Target="https://access.redhat.com/documentation/en-us/red_hat_ceph_storage/5/html/operations_guide/management-of-mds-service-using-the-ceph-orchestrator"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hyperlink" Target="https://github.com/kubernetes-retired/external-storage/issues/941" TargetMode="External"/><Relationship Id="rId5" Type="http://schemas.openxmlformats.org/officeDocument/2006/relationships/hyperlink" Target="https://docs.ceph.com/en/latest/cephadm/operations/#client-keyrings-and-configs" TargetMode="External"/><Relationship Id="rId4" Type="http://schemas.openxmlformats.org/officeDocument/2006/relationships/hyperlink" Target="https://ceph.io/en/news/blog/2013/ceph-osd-where-is-my-data/"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mailto:ceph-0bf1621a-7b6e-11eb-bcba-fa163eaf1801@node-exporter.ceph-2vashastr-1614589620901-node4-osd-node-exporter"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https://raw.githubusercontent.com/ceph/ceph-csi/master/deploy/rbd/Kubernetes"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hyperlink" Target="https://kubernetes.slack.com/messages/openebs/"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hyperlink" Target="https://rook-io.slack.com/" TargetMode="External"/><Relationship Id="rId5" Type="http://schemas.openxmlformats.org/officeDocument/2006/relationships/hyperlink" Target="https://portworx.slack.com/" TargetMode="External"/><Relationship Id="rId4" Type="http://schemas.openxmlformats.org/officeDocument/2006/relationships/hyperlink" Target="https://forums.portworx.com/"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err="1"/>
              <a:t>Ceph</a:t>
            </a:r>
            <a:r>
              <a:rPr lang="en-US" dirty="0"/>
              <a:t> + SDS Introduction</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C0939-5287-41A7-8002-43296C9BB12B}"/>
              </a:ext>
            </a:extLst>
          </p:cNvPr>
          <p:cNvSpPr>
            <a:spLocks noGrp="1"/>
          </p:cNvSpPr>
          <p:nvPr>
            <p:ph type="title"/>
          </p:nvPr>
        </p:nvSpPr>
        <p:spPr>
          <a:xfrm>
            <a:off x="838200" y="186707"/>
            <a:ext cx="10515600" cy="404309"/>
          </a:xfrm>
        </p:spPr>
        <p:txBody>
          <a:bodyPr>
            <a:noAutofit/>
          </a:bodyPr>
          <a:lstStyle/>
          <a:p>
            <a:r>
              <a:rPr lang="zh-CN" altLang="en-US" sz="3200" dirty="0"/>
              <a:t>配置</a:t>
            </a:r>
            <a:r>
              <a:rPr lang="en-US" altLang="zh-CN" sz="3200" dirty="0" err="1"/>
              <a:t>Ceph</a:t>
            </a:r>
            <a:r>
              <a:rPr lang="zh-CN" altLang="en-US" sz="3200" dirty="0"/>
              <a:t>集群基本原则</a:t>
            </a:r>
            <a:endParaRPr lang="en-US" sz="3200" dirty="0"/>
          </a:p>
        </p:txBody>
      </p:sp>
      <p:sp>
        <p:nvSpPr>
          <p:cNvPr id="3" name="Content Placeholder 2">
            <a:extLst>
              <a:ext uri="{FF2B5EF4-FFF2-40B4-BE49-F238E27FC236}">
                <a16:creationId xmlns:a16="http://schemas.microsoft.com/office/drawing/2014/main" id="{98F144DD-8B0B-46F9-A043-8EAB7B1CD4EA}"/>
              </a:ext>
            </a:extLst>
          </p:cNvPr>
          <p:cNvSpPr>
            <a:spLocks noGrp="1"/>
          </p:cNvSpPr>
          <p:nvPr>
            <p:ph idx="1"/>
          </p:nvPr>
        </p:nvSpPr>
        <p:spPr>
          <a:xfrm>
            <a:off x="838200" y="836342"/>
            <a:ext cx="10515600" cy="5921298"/>
          </a:xfrm>
        </p:spPr>
        <p:txBody>
          <a:bodyPr>
            <a:normAutofit fontScale="70000" lnSpcReduction="20000"/>
          </a:bodyPr>
          <a:lstStyle/>
          <a:p>
            <a:r>
              <a:rPr lang="en-US" altLang="zh-CN" dirty="0"/>
              <a:t>CPU</a:t>
            </a:r>
          </a:p>
          <a:p>
            <a:pPr lvl="1"/>
            <a:r>
              <a:rPr lang="zh-CN" altLang="en-US" dirty="0"/>
              <a:t>一般会为每一个</a:t>
            </a:r>
            <a:r>
              <a:rPr lang="en-US" altLang="zh-CN" dirty="0" err="1"/>
              <a:t>ceph-osd</a:t>
            </a:r>
            <a:r>
              <a:rPr lang="zh-CN" altLang="en-US" dirty="0"/>
              <a:t>进程绑定一个</a:t>
            </a:r>
            <a:r>
              <a:rPr lang="en-US" altLang="zh-CN" dirty="0"/>
              <a:t>CPU</a:t>
            </a:r>
            <a:r>
              <a:rPr lang="zh-CN" altLang="en-US" dirty="0"/>
              <a:t>核上。</a:t>
            </a:r>
          </a:p>
          <a:p>
            <a:pPr lvl="1"/>
            <a:r>
              <a:rPr lang="en-US" altLang="zh-CN" dirty="0" err="1"/>
              <a:t>ceph-mon</a:t>
            </a:r>
            <a:r>
              <a:rPr lang="zh-CN" altLang="en-US" dirty="0"/>
              <a:t>进程并不十分消耗</a:t>
            </a:r>
            <a:r>
              <a:rPr lang="en-US" altLang="zh-CN" dirty="0"/>
              <a:t>CPU</a:t>
            </a:r>
            <a:r>
              <a:rPr lang="zh-CN" altLang="en-US" dirty="0"/>
              <a:t>资源，所以不必预留过多的</a:t>
            </a:r>
            <a:r>
              <a:rPr lang="en-US" altLang="zh-CN" dirty="0"/>
              <a:t>CPU</a:t>
            </a:r>
            <a:r>
              <a:rPr lang="zh-CN" altLang="en-US" dirty="0"/>
              <a:t>资源。</a:t>
            </a:r>
          </a:p>
          <a:p>
            <a:pPr lvl="1"/>
            <a:r>
              <a:rPr lang="en-US" altLang="zh-CN" dirty="0" err="1"/>
              <a:t>ceph-mds</a:t>
            </a:r>
            <a:r>
              <a:rPr lang="zh-CN" altLang="en-US" dirty="0"/>
              <a:t>也是非常消耗</a:t>
            </a:r>
            <a:r>
              <a:rPr lang="en-US" altLang="zh-CN" dirty="0"/>
              <a:t>CPU</a:t>
            </a:r>
            <a:r>
              <a:rPr lang="zh-CN" altLang="en-US" dirty="0"/>
              <a:t>资源的，所以需要提供更多的</a:t>
            </a:r>
            <a:r>
              <a:rPr lang="en-US" altLang="zh-CN" dirty="0"/>
              <a:t>CPU</a:t>
            </a:r>
            <a:r>
              <a:rPr lang="zh-CN" altLang="en-US" dirty="0"/>
              <a:t>资源。</a:t>
            </a:r>
            <a:endParaRPr lang="en-US" altLang="zh-CN" dirty="0"/>
          </a:p>
          <a:p>
            <a:r>
              <a:rPr lang="zh-CN" altLang="en-US" dirty="0"/>
              <a:t>内存</a:t>
            </a:r>
            <a:endParaRPr lang="en-US" altLang="zh-CN" dirty="0"/>
          </a:p>
          <a:p>
            <a:pPr lvl="1"/>
            <a:r>
              <a:rPr lang="en-US" dirty="0" err="1"/>
              <a:t>ceph-mon</a:t>
            </a:r>
            <a:r>
              <a:rPr lang="zh-CN" altLang="en-US" dirty="0"/>
              <a:t>和</a:t>
            </a:r>
            <a:r>
              <a:rPr lang="en-US" dirty="0" err="1"/>
              <a:t>ceph-mds</a:t>
            </a:r>
            <a:r>
              <a:rPr lang="zh-CN" altLang="en-US" dirty="0"/>
              <a:t>需要</a:t>
            </a:r>
            <a:r>
              <a:rPr lang="en-US" altLang="zh-CN" dirty="0"/>
              <a:t>2</a:t>
            </a:r>
            <a:r>
              <a:rPr lang="en-US" dirty="0"/>
              <a:t>G</a:t>
            </a:r>
            <a:r>
              <a:rPr lang="zh-CN" altLang="en-US" dirty="0"/>
              <a:t>内存，每个</a:t>
            </a:r>
            <a:r>
              <a:rPr lang="en-US" dirty="0" err="1"/>
              <a:t>ceph-osd</a:t>
            </a:r>
            <a:r>
              <a:rPr lang="zh-CN" altLang="en-US" dirty="0"/>
              <a:t>进程需要</a:t>
            </a:r>
            <a:r>
              <a:rPr lang="en-US" altLang="zh-CN" dirty="0"/>
              <a:t>1</a:t>
            </a:r>
            <a:r>
              <a:rPr lang="en-US" dirty="0"/>
              <a:t>G</a:t>
            </a:r>
            <a:r>
              <a:rPr lang="zh-CN" altLang="en-US" dirty="0"/>
              <a:t>内存。</a:t>
            </a:r>
            <a:endParaRPr lang="en-US" altLang="zh-CN" dirty="0"/>
          </a:p>
          <a:p>
            <a:r>
              <a:rPr lang="zh-CN" altLang="en-US" dirty="0"/>
              <a:t>网络</a:t>
            </a:r>
            <a:endParaRPr lang="en-US" altLang="zh-CN" dirty="0"/>
          </a:p>
          <a:p>
            <a:pPr lvl="1"/>
            <a:r>
              <a:rPr lang="zh-CN" altLang="en-US" dirty="0"/>
              <a:t>分离</a:t>
            </a:r>
            <a:r>
              <a:rPr lang="en-US" altLang="zh-CN" dirty="0" err="1"/>
              <a:t>cilent</a:t>
            </a:r>
            <a:r>
              <a:rPr lang="zh-CN" altLang="en-US" dirty="0"/>
              <a:t>和</a:t>
            </a:r>
            <a:r>
              <a:rPr lang="en-US" altLang="zh-CN" dirty="0"/>
              <a:t>cluster</a:t>
            </a:r>
            <a:r>
              <a:rPr lang="zh-CN" altLang="en-US" dirty="0"/>
              <a:t>网络。网络接口上可以使用</a:t>
            </a:r>
            <a:r>
              <a:rPr lang="en-US" altLang="zh-CN" dirty="0"/>
              <a:t>bond</a:t>
            </a:r>
            <a:r>
              <a:rPr lang="zh-CN" altLang="en-US" dirty="0"/>
              <a:t>来提供高可用或负载均衡。</a:t>
            </a:r>
            <a:endParaRPr lang="en-US" altLang="zh-CN" dirty="0"/>
          </a:p>
          <a:p>
            <a:r>
              <a:rPr lang="en-US" altLang="zh-CN" dirty="0" err="1"/>
              <a:t>NVMe</a:t>
            </a:r>
            <a:r>
              <a:rPr lang="zh-CN" altLang="en-US" dirty="0"/>
              <a:t>作为日志</a:t>
            </a:r>
            <a:r>
              <a:rPr lang="en-US" altLang="zh-CN" dirty="0" err="1"/>
              <a:t>wal</a:t>
            </a:r>
            <a:r>
              <a:rPr lang="zh-CN" altLang="en-US" dirty="0"/>
              <a:t>和数据库</a:t>
            </a:r>
            <a:r>
              <a:rPr lang="en-US" altLang="zh-CN" dirty="0" err="1"/>
              <a:t>rockdb</a:t>
            </a:r>
            <a:r>
              <a:rPr lang="zh-CN" altLang="en-US" dirty="0"/>
              <a:t>的存储</a:t>
            </a:r>
            <a:endParaRPr lang="en-US" altLang="zh-CN" dirty="0"/>
          </a:p>
          <a:p>
            <a:r>
              <a:rPr lang="en-US" altLang="zh-CN" dirty="0"/>
              <a:t>BIOS HT/VT(if in </a:t>
            </a:r>
            <a:r>
              <a:rPr lang="en-US" altLang="zh-CN" dirty="0" err="1"/>
              <a:t>virt</a:t>
            </a:r>
            <a:r>
              <a:rPr lang="en-US" altLang="zh-CN" dirty="0"/>
              <a:t>)/NUMA(if on, need CG fine tune/</a:t>
            </a:r>
            <a:r>
              <a:rPr lang="en-US" altLang="zh-CN" dirty="0" err="1"/>
              <a:t>numa</a:t>
            </a:r>
            <a:r>
              <a:rPr lang="en-US" altLang="zh-CN" dirty="0"/>
              <a:t>=off in </a:t>
            </a:r>
            <a:r>
              <a:rPr lang="en-US" altLang="zh-CN" dirty="0" err="1"/>
              <a:t>grub.cfg</a:t>
            </a:r>
            <a:r>
              <a:rPr lang="en-US" altLang="zh-CN" dirty="0"/>
              <a:t>)</a:t>
            </a:r>
          </a:p>
          <a:p>
            <a:r>
              <a:rPr lang="en-US" altLang="zh-CN" dirty="0"/>
              <a:t>Linux</a:t>
            </a:r>
            <a:r>
              <a:rPr lang="zh-CN" altLang="en-US" dirty="0"/>
              <a:t>内核层面</a:t>
            </a:r>
            <a:endParaRPr lang="en-US" altLang="zh-CN" dirty="0"/>
          </a:p>
          <a:p>
            <a:pPr lvl="1"/>
            <a:r>
              <a:rPr lang="en-US" altLang="zh-CN" dirty="0"/>
              <a:t>Kernel </a:t>
            </a:r>
            <a:r>
              <a:rPr lang="en-US" altLang="zh-CN" dirty="0" err="1"/>
              <a:t>pid</a:t>
            </a:r>
            <a:r>
              <a:rPr lang="en-US" altLang="zh-CN" dirty="0"/>
              <a:t> max </a:t>
            </a:r>
            <a:r>
              <a:rPr lang="zh-CN" altLang="en-US" dirty="0"/>
              <a:t>设置内核</a:t>
            </a:r>
            <a:r>
              <a:rPr lang="en-US" altLang="zh-CN" dirty="0"/>
              <a:t>PID</a:t>
            </a:r>
            <a:r>
              <a:rPr lang="zh-CN" altLang="en-US" dirty="0"/>
              <a:t>上限到最大值</a:t>
            </a:r>
            <a:r>
              <a:rPr lang="en-US" altLang="zh-CN" dirty="0"/>
              <a:t>: echo 4194303 &gt; /proc/sys/kernel/</a:t>
            </a:r>
            <a:r>
              <a:rPr lang="en-US" altLang="zh-CN" dirty="0" err="1"/>
              <a:t>pid_max</a:t>
            </a:r>
            <a:endParaRPr lang="en-US" altLang="zh-CN" dirty="0"/>
          </a:p>
          <a:p>
            <a:pPr lvl="1"/>
            <a:r>
              <a:rPr lang="en-US" altLang="zh-CN" dirty="0" err="1"/>
              <a:t>Ceph</a:t>
            </a:r>
            <a:r>
              <a:rPr lang="zh-CN" altLang="en-US" dirty="0"/>
              <a:t>配置设置</a:t>
            </a:r>
            <a:r>
              <a:rPr lang="en-US" altLang="zh-CN" dirty="0"/>
              <a:t>MTU</a:t>
            </a:r>
            <a:r>
              <a:rPr lang="zh-CN" altLang="en-US" dirty="0"/>
              <a:t>，交换机端需要支持该功能，系统网卡设置才有效果</a:t>
            </a:r>
            <a:r>
              <a:rPr lang="en-US" altLang="zh-CN" dirty="0"/>
              <a:t>: MTU=9000</a:t>
            </a:r>
          </a:p>
          <a:p>
            <a:pPr lvl="1"/>
            <a:r>
              <a:rPr lang="en-US" altLang="zh-CN" dirty="0"/>
              <a:t>echo “8192” &gt; /sys/block/</a:t>
            </a:r>
            <a:r>
              <a:rPr lang="en-US" altLang="zh-CN" dirty="0" err="1"/>
              <a:t>sda</a:t>
            </a:r>
            <a:r>
              <a:rPr lang="en-US" altLang="zh-CN" dirty="0"/>
              <a:t>/queue/</a:t>
            </a:r>
            <a:r>
              <a:rPr lang="en-US" altLang="zh-CN" dirty="0" err="1"/>
              <a:t>read_ahead_kb</a:t>
            </a:r>
            <a:endParaRPr lang="en-US" altLang="zh-CN" dirty="0"/>
          </a:p>
          <a:p>
            <a:pPr lvl="1"/>
            <a:r>
              <a:rPr lang="en-US" altLang="zh-CN" dirty="0"/>
              <a:t>echo “</a:t>
            </a:r>
            <a:r>
              <a:rPr lang="en-US" altLang="zh-CN" dirty="0" err="1"/>
              <a:t>vm.swappiness</a:t>
            </a:r>
            <a:r>
              <a:rPr lang="en-US" altLang="zh-CN" dirty="0"/>
              <a:t> = 0″ &gt;&gt; /</a:t>
            </a:r>
            <a:r>
              <a:rPr lang="en-US" altLang="zh-CN" dirty="0" err="1"/>
              <a:t>etc</a:t>
            </a:r>
            <a:r>
              <a:rPr lang="en-US" altLang="zh-CN" dirty="0"/>
              <a:t>/</a:t>
            </a:r>
            <a:r>
              <a:rPr lang="en-US" altLang="zh-CN" dirty="0" err="1"/>
              <a:t>sysctl.conf</a:t>
            </a:r>
            <a:r>
              <a:rPr lang="en-US" altLang="zh-CN" dirty="0"/>
              <a:t> ; </a:t>
            </a:r>
            <a:r>
              <a:rPr lang="en-US" altLang="zh-CN" dirty="0" err="1"/>
              <a:t>sysctl</a:t>
            </a:r>
            <a:r>
              <a:rPr lang="en-US" altLang="zh-CN" dirty="0"/>
              <a:t> –p</a:t>
            </a:r>
          </a:p>
          <a:p>
            <a:pPr lvl="1"/>
            <a:r>
              <a:rPr lang="en-US" altLang="zh-CN" dirty="0"/>
              <a:t>I/O Scheduler</a:t>
            </a:r>
            <a:r>
              <a:rPr lang="zh-CN" altLang="en-US" dirty="0"/>
              <a:t>，</a:t>
            </a:r>
            <a:r>
              <a:rPr lang="en-US" altLang="zh-CN" dirty="0"/>
              <a:t>SSD</a:t>
            </a:r>
            <a:r>
              <a:rPr lang="zh-CN" altLang="en-US" dirty="0"/>
              <a:t>要用</a:t>
            </a:r>
            <a:r>
              <a:rPr lang="en-US" altLang="zh-CN" dirty="0" err="1"/>
              <a:t>noop</a:t>
            </a:r>
            <a:r>
              <a:rPr lang="zh-CN" altLang="en-US" dirty="0"/>
              <a:t>，</a:t>
            </a:r>
            <a:r>
              <a:rPr lang="en-US" altLang="zh-CN" dirty="0"/>
              <a:t>SATA/SAS</a:t>
            </a:r>
            <a:r>
              <a:rPr lang="zh-CN" altLang="en-US" dirty="0"/>
              <a:t>使用</a:t>
            </a:r>
            <a:r>
              <a:rPr lang="en-US" altLang="zh-CN" dirty="0"/>
              <a:t>deadline:</a:t>
            </a:r>
            <a:endParaRPr lang="zh-CN" altLang="en-US" dirty="0"/>
          </a:p>
          <a:p>
            <a:pPr lvl="2"/>
            <a:r>
              <a:rPr lang="en-US" altLang="zh-CN" dirty="0"/>
              <a:t>echo “deadline” &gt;/sys/block/</a:t>
            </a:r>
            <a:r>
              <a:rPr lang="en-US" altLang="zh-CN" dirty="0" err="1"/>
              <a:t>sd</a:t>
            </a:r>
            <a:r>
              <a:rPr lang="en-US" altLang="zh-CN" dirty="0"/>
              <a:t>[x]/queue/scheduler</a:t>
            </a:r>
          </a:p>
          <a:p>
            <a:pPr lvl="2"/>
            <a:r>
              <a:rPr lang="en-US" altLang="zh-CN" dirty="0"/>
              <a:t>echo “</a:t>
            </a:r>
            <a:r>
              <a:rPr lang="en-US" altLang="zh-CN" dirty="0" err="1"/>
              <a:t>noop</a:t>
            </a:r>
            <a:r>
              <a:rPr lang="en-US" altLang="zh-CN" dirty="0"/>
              <a:t>” &gt;/sys/block/</a:t>
            </a:r>
            <a:r>
              <a:rPr lang="en-US" altLang="zh-CN" dirty="0" err="1"/>
              <a:t>sd</a:t>
            </a:r>
            <a:r>
              <a:rPr lang="en-US" altLang="zh-CN" dirty="0"/>
              <a:t>[x]/queue/scheduler</a:t>
            </a:r>
          </a:p>
          <a:p>
            <a:r>
              <a:rPr lang="en-US" altLang="zh-CN" dirty="0" err="1"/>
              <a:t>Ceph</a:t>
            </a:r>
            <a:r>
              <a:rPr lang="zh-CN" altLang="en-US" dirty="0"/>
              <a:t>配置层面优化</a:t>
            </a:r>
            <a:endParaRPr lang="en-US" altLang="zh-CN" dirty="0"/>
          </a:p>
          <a:p>
            <a:pPr lvl="1"/>
            <a:r>
              <a:rPr lang="en-US" altLang="zh-CN" dirty="0"/>
              <a:t>Total PGs = (</a:t>
            </a:r>
            <a:r>
              <a:rPr lang="en-US" altLang="zh-CN" dirty="0" err="1"/>
              <a:t>Total_number_of_OSD</a:t>
            </a:r>
            <a:r>
              <a:rPr lang="en-US" altLang="zh-CN" dirty="0"/>
              <a:t> * 100) / </a:t>
            </a:r>
            <a:r>
              <a:rPr lang="en-US" altLang="zh-CN" dirty="0" err="1"/>
              <a:t>max_replication_count</a:t>
            </a:r>
            <a:endParaRPr lang="en-US" altLang="zh-CN" dirty="0"/>
          </a:p>
          <a:p>
            <a:pPr lvl="1"/>
            <a:r>
              <a:rPr lang="en-US" altLang="zh-CN" dirty="0" err="1"/>
              <a:t>ceph</a:t>
            </a:r>
            <a:r>
              <a:rPr lang="en-US" altLang="zh-CN" dirty="0"/>
              <a:t> </a:t>
            </a:r>
            <a:r>
              <a:rPr lang="en-US" altLang="zh-CN" dirty="0" err="1"/>
              <a:t>osd</a:t>
            </a:r>
            <a:r>
              <a:rPr lang="en-US" altLang="zh-CN" dirty="0"/>
              <a:t> perf</a:t>
            </a:r>
          </a:p>
          <a:p>
            <a:pPr lvl="1"/>
            <a:endParaRPr lang="en-US" altLang="zh-CN" dirty="0"/>
          </a:p>
          <a:p>
            <a:pPr lvl="1"/>
            <a:endParaRPr lang="en-US" altLang="zh-CN" dirty="0"/>
          </a:p>
          <a:p>
            <a:endParaRPr lang="en-US" altLang="zh-CN" dirty="0"/>
          </a:p>
          <a:p>
            <a:endParaRPr lang="en-US" altLang="zh-CN" dirty="0"/>
          </a:p>
          <a:p>
            <a:endParaRPr lang="en-US" altLang="zh-CN" dirty="0"/>
          </a:p>
          <a:p>
            <a:endParaRPr lang="en-US" dirty="0"/>
          </a:p>
        </p:txBody>
      </p:sp>
    </p:spTree>
    <p:extLst>
      <p:ext uri="{BB962C8B-B14F-4D97-AF65-F5344CB8AC3E}">
        <p14:creationId xmlns:p14="http://schemas.microsoft.com/office/powerpoint/2010/main" val="1867351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840"/>
            <a:ext cx="10515600" cy="199078"/>
          </a:xfrm>
        </p:spPr>
        <p:txBody>
          <a:bodyPr>
            <a:noAutofit/>
          </a:bodyPr>
          <a:lstStyle/>
          <a:p>
            <a:r>
              <a:rPr lang="en-US" sz="3200" dirty="0" err="1"/>
              <a:t>Ceph</a:t>
            </a:r>
            <a:r>
              <a:rPr lang="en-US" sz="3200" dirty="0"/>
              <a:t> C</a:t>
            </a:r>
            <a:r>
              <a:rPr lang="en-US" altLang="zh-CN" sz="3200" dirty="0"/>
              <a:t>luster</a:t>
            </a:r>
            <a:r>
              <a:rPr lang="zh-CN" altLang="en-US" sz="3200" dirty="0"/>
              <a:t>组网配置</a:t>
            </a:r>
            <a:endParaRPr lang="en-US" sz="3200" dirty="0"/>
          </a:p>
        </p:txBody>
      </p:sp>
      <p:sp>
        <p:nvSpPr>
          <p:cNvPr id="3" name="Content Placeholder 2"/>
          <p:cNvSpPr>
            <a:spLocks noGrp="1"/>
          </p:cNvSpPr>
          <p:nvPr>
            <p:ph idx="1"/>
          </p:nvPr>
        </p:nvSpPr>
        <p:spPr>
          <a:xfrm>
            <a:off x="838200" y="776178"/>
            <a:ext cx="6633117" cy="2652822"/>
          </a:xfrm>
        </p:spPr>
        <p:txBody>
          <a:bodyPr>
            <a:normAutofit lnSpcReduction="10000"/>
          </a:bodyPr>
          <a:lstStyle/>
          <a:p>
            <a:pPr marL="0" indent="0">
              <a:buNone/>
            </a:pPr>
            <a:r>
              <a:rPr lang="en-US" dirty="0" err="1"/>
              <a:t>Ceph</a:t>
            </a:r>
            <a:r>
              <a:rPr lang="en-US" dirty="0"/>
              <a:t> </a:t>
            </a:r>
            <a:r>
              <a:rPr lang="zh-CN" altLang="en-US" dirty="0"/>
              <a:t>使用以太网连接内部各存储节点以及连接 </a:t>
            </a:r>
            <a:r>
              <a:rPr lang="en-US" dirty="0"/>
              <a:t>client </a:t>
            </a:r>
            <a:r>
              <a:rPr lang="zh-CN" altLang="en-US" dirty="0"/>
              <a:t>和集群。</a:t>
            </a:r>
            <a:r>
              <a:rPr lang="en-US" dirty="0" err="1"/>
              <a:t>Ceph</a:t>
            </a:r>
            <a:r>
              <a:rPr lang="en-US" dirty="0"/>
              <a:t> </a:t>
            </a:r>
            <a:r>
              <a:rPr lang="zh-CN" altLang="en-US" dirty="0"/>
              <a:t>推荐使用两个网络：</a:t>
            </a:r>
          </a:p>
          <a:p>
            <a:pPr lvl="1"/>
            <a:r>
              <a:rPr lang="zh-CN" altLang="en-US" dirty="0"/>
              <a:t>前端（北向）网络（ </a:t>
            </a:r>
            <a:r>
              <a:rPr lang="en-US" dirty="0"/>
              <a:t>a public (front-side) network）</a:t>
            </a:r>
            <a:r>
              <a:rPr lang="zh-CN" altLang="en-US" dirty="0"/>
              <a:t>连接客户端和集群</a:t>
            </a:r>
          </a:p>
          <a:p>
            <a:pPr lvl="1"/>
            <a:r>
              <a:rPr lang="zh-CN" altLang="en-US" dirty="0"/>
              <a:t>后端</a:t>
            </a:r>
            <a:r>
              <a:rPr lang="en-US" altLang="zh-CN" dirty="0"/>
              <a:t>/</a:t>
            </a:r>
            <a:r>
              <a:rPr lang="zh-CN" altLang="en-US" dirty="0"/>
              <a:t>东西向网络 （</a:t>
            </a:r>
            <a:r>
              <a:rPr lang="en-US" dirty="0"/>
              <a:t>a cluster (back-side) network）</a:t>
            </a:r>
            <a:r>
              <a:rPr lang="zh-CN" altLang="en-US" dirty="0"/>
              <a:t>来连接 </a:t>
            </a:r>
            <a:r>
              <a:rPr lang="en-US" dirty="0" err="1"/>
              <a:t>Ceph</a:t>
            </a:r>
            <a:r>
              <a:rPr lang="en-US" dirty="0"/>
              <a:t> </a:t>
            </a:r>
            <a:r>
              <a:rPr lang="zh-CN" altLang="en-US" dirty="0"/>
              <a:t>各存储节点</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925229"/>
            <a:ext cx="6016427" cy="25995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502BF76-CB46-44F4-AD17-313B3D2268A0}"/>
              </a:ext>
            </a:extLst>
          </p:cNvPr>
          <p:cNvPicPr>
            <a:picLocks noChangeAspect="1"/>
          </p:cNvPicPr>
          <p:nvPr/>
        </p:nvPicPr>
        <p:blipFill>
          <a:blip r:embed="rId4"/>
          <a:stretch>
            <a:fillRect/>
          </a:stretch>
        </p:blipFill>
        <p:spPr>
          <a:xfrm>
            <a:off x="7549375" y="850823"/>
            <a:ext cx="4527396" cy="567396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5D438-A4E1-433F-811F-8D9322E809C3}"/>
              </a:ext>
            </a:extLst>
          </p:cNvPr>
          <p:cNvSpPr>
            <a:spLocks noGrp="1"/>
          </p:cNvSpPr>
          <p:nvPr>
            <p:ph type="title"/>
          </p:nvPr>
        </p:nvSpPr>
        <p:spPr>
          <a:xfrm>
            <a:off x="838200" y="365126"/>
            <a:ext cx="10515600" cy="315912"/>
          </a:xfrm>
        </p:spPr>
        <p:txBody>
          <a:bodyPr>
            <a:normAutofit fontScale="90000"/>
          </a:bodyPr>
          <a:lstStyle/>
          <a:p>
            <a:r>
              <a:rPr lang="en-US" altLang="zh-CN" dirty="0"/>
              <a:t>Intel</a:t>
            </a:r>
            <a:r>
              <a:rPr lang="zh-CN" altLang="en-US" dirty="0"/>
              <a:t>对</a:t>
            </a:r>
            <a:r>
              <a:rPr lang="en-US" altLang="zh-CN" dirty="0" err="1"/>
              <a:t>Ceph</a:t>
            </a:r>
            <a:r>
              <a:rPr lang="zh-CN" altLang="en-US" dirty="0"/>
              <a:t>生态存储部分的贡献</a:t>
            </a:r>
            <a:endParaRPr lang="en-US" dirty="0"/>
          </a:p>
        </p:txBody>
      </p:sp>
      <p:pic>
        <p:nvPicPr>
          <p:cNvPr id="5" name="Picture 4">
            <a:extLst>
              <a:ext uri="{FF2B5EF4-FFF2-40B4-BE49-F238E27FC236}">
                <a16:creationId xmlns:a16="http://schemas.microsoft.com/office/drawing/2014/main" id="{1D0B426F-524A-45BA-B1B6-628C74BB1818}"/>
              </a:ext>
            </a:extLst>
          </p:cNvPr>
          <p:cNvPicPr>
            <a:picLocks noChangeAspect="1"/>
          </p:cNvPicPr>
          <p:nvPr/>
        </p:nvPicPr>
        <p:blipFill>
          <a:blip r:embed="rId3"/>
          <a:stretch>
            <a:fillRect/>
          </a:stretch>
        </p:blipFill>
        <p:spPr>
          <a:xfrm>
            <a:off x="838200" y="1166812"/>
            <a:ext cx="10844212" cy="5097354"/>
          </a:xfrm>
          <a:prstGeom prst="rect">
            <a:avLst/>
          </a:prstGeom>
        </p:spPr>
      </p:pic>
    </p:spTree>
    <p:extLst>
      <p:ext uri="{BB962C8B-B14F-4D97-AF65-F5344CB8AC3E}">
        <p14:creationId xmlns:p14="http://schemas.microsoft.com/office/powerpoint/2010/main" val="2597836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5D438-A4E1-433F-811F-8D9322E809C3}"/>
              </a:ext>
            </a:extLst>
          </p:cNvPr>
          <p:cNvSpPr>
            <a:spLocks noGrp="1"/>
          </p:cNvSpPr>
          <p:nvPr>
            <p:ph type="title"/>
          </p:nvPr>
        </p:nvSpPr>
        <p:spPr>
          <a:xfrm>
            <a:off x="838200" y="365126"/>
            <a:ext cx="10515600" cy="315912"/>
          </a:xfrm>
        </p:spPr>
        <p:txBody>
          <a:bodyPr>
            <a:normAutofit fontScale="90000"/>
          </a:bodyPr>
          <a:lstStyle/>
          <a:p>
            <a:r>
              <a:rPr lang="en-US" altLang="zh-CN" dirty="0"/>
              <a:t>Intel</a:t>
            </a:r>
            <a:r>
              <a:rPr lang="zh-CN" altLang="en-US" dirty="0"/>
              <a:t>对</a:t>
            </a:r>
            <a:r>
              <a:rPr lang="en-US" altLang="zh-CN" dirty="0" err="1"/>
              <a:t>Ceph</a:t>
            </a:r>
            <a:r>
              <a:rPr lang="zh-CN" altLang="en-US" dirty="0"/>
              <a:t>生态网络部分的贡献</a:t>
            </a:r>
            <a:endParaRPr lang="en-US" dirty="0"/>
          </a:p>
        </p:txBody>
      </p:sp>
      <p:pic>
        <p:nvPicPr>
          <p:cNvPr id="7" name="Picture 6">
            <a:extLst>
              <a:ext uri="{FF2B5EF4-FFF2-40B4-BE49-F238E27FC236}">
                <a16:creationId xmlns:a16="http://schemas.microsoft.com/office/drawing/2014/main" id="{989EAFCE-513F-479F-8A90-F12486F28EB3}"/>
              </a:ext>
            </a:extLst>
          </p:cNvPr>
          <p:cNvPicPr>
            <a:picLocks noChangeAspect="1"/>
          </p:cNvPicPr>
          <p:nvPr/>
        </p:nvPicPr>
        <p:blipFill>
          <a:blip r:embed="rId2"/>
          <a:stretch>
            <a:fillRect/>
          </a:stretch>
        </p:blipFill>
        <p:spPr>
          <a:xfrm>
            <a:off x="838200" y="1219200"/>
            <a:ext cx="10739437" cy="5273674"/>
          </a:xfrm>
          <a:prstGeom prst="rect">
            <a:avLst/>
          </a:prstGeom>
        </p:spPr>
      </p:pic>
    </p:spTree>
    <p:extLst>
      <p:ext uri="{BB962C8B-B14F-4D97-AF65-F5344CB8AC3E}">
        <p14:creationId xmlns:p14="http://schemas.microsoft.com/office/powerpoint/2010/main" val="2761865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8511-D22D-438A-9FF0-2CAB86775D90}"/>
              </a:ext>
            </a:extLst>
          </p:cNvPr>
          <p:cNvSpPr>
            <a:spLocks noGrp="1"/>
          </p:cNvSpPr>
          <p:nvPr>
            <p:ph type="title"/>
          </p:nvPr>
        </p:nvSpPr>
        <p:spPr>
          <a:xfrm>
            <a:off x="838200" y="365125"/>
            <a:ext cx="10515600" cy="332854"/>
          </a:xfrm>
        </p:spPr>
        <p:txBody>
          <a:bodyPr>
            <a:noAutofit/>
          </a:bodyPr>
          <a:lstStyle/>
          <a:p>
            <a:r>
              <a:rPr lang="en-US" sz="3200" dirty="0"/>
              <a:t>Profiling w/ </a:t>
            </a:r>
            <a:r>
              <a:rPr lang="en-US" sz="3200" dirty="0" err="1"/>
              <a:t>LTTng</a:t>
            </a:r>
            <a:endParaRPr lang="en-US" sz="3200" dirty="0"/>
          </a:p>
        </p:txBody>
      </p:sp>
      <p:pic>
        <p:nvPicPr>
          <p:cNvPr id="7" name="Picture 6" descr="Graphical user interface, chart, application, pie chart&#10;&#10;Description automatically generated">
            <a:extLst>
              <a:ext uri="{FF2B5EF4-FFF2-40B4-BE49-F238E27FC236}">
                <a16:creationId xmlns:a16="http://schemas.microsoft.com/office/drawing/2014/main" id="{36D0B5E9-1417-4F54-B62D-FE64554C5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11" y="1025912"/>
            <a:ext cx="11313862" cy="5698273"/>
          </a:xfrm>
          <a:prstGeom prst="rect">
            <a:avLst/>
          </a:prstGeom>
        </p:spPr>
      </p:pic>
    </p:spTree>
    <p:extLst>
      <p:ext uri="{BB962C8B-B14F-4D97-AF65-F5344CB8AC3E}">
        <p14:creationId xmlns:p14="http://schemas.microsoft.com/office/powerpoint/2010/main" val="1760317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949EB-4800-48D1-805B-67CAC2123BBF}"/>
              </a:ext>
            </a:extLst>
          </p:cNvPr>
          <p:cNvSpPr>
            <a:spLocks noGrp="1"/>
          </p:cNvSpPr>
          <p:nvPr>
            <p:ph type="title"/>
          </p:nvPr>
        </p:nvSpPr>
        <p:spPr>
          <a:xfrm>
            <a:off x="838199" y="291090"/>
            <a:ext cx="10515599" cy="665351"/>
          </a:xfrm>
        </p:spPr>
        <p:txBody>
          <a:bodyPr vert="horz" lIns="91440" tIns="45720" rIns="91440" bIns="45720" rtlCol="0" anchor="b">
            <a:normAutofit fontScale="90000"/>
          </a:bodyPr>
          <a:lstStyle/>
          <a:p>
            <a:r>
              <a:rPr lang="en-US" sz="5400" kern="1200" dirty="0">
                <a:solidFill>
                  <a:schemeClr val="tx1"/>
                </a:solidFill>
                <a:latin typeface="+mj-lt"/>
                <a:ea typeface="+mj-ea"/>
                <a:cs typeface="+mj-cs"/>
              </a:rPr>
              <a:t>Intel</a:t>
            </a:r>
            <a:r>
              <a:rPr lang="zh-CN" altLang="en-US" sz="5400" kern="1200" dirty="0">
                <a:solidFill>
                  <a:schemeClr val="tx1"/>
                </a:solidFill>
                <a:latin typeface="+mj-lt"/>
                <a:ea typeface="+mj-ea"/>
                <a:cs typeface="+mj-cs"/>
              </a:rPr>
              <a:t>优化在</a:t>
            </a:r>
            <a:r>
              <a:rPr lang="en-US" altLang="zh-CN" sz="5400" kern="1200" dirty="0" err="1">
                <a:solidFill>
                  <a:schemeClr val="tx1"/>
                </a:solidFill>
                <a:latin typeface="+mj-lt"/>
                <a:ea typeface="+mj-ea"/>
                <a:cs typeface="+mj-cs"/>
              </a:rPr>
              <a:t>Ceph</a:t>
            </a:r>
            <a:r>
              <a:rPr lang="zh-CN" altLang="en-US" sz="5400" kern="1200" dirty="0">
                <a:solidFill>
                  <a:schemeClr val="tx1"/>
                </a:solidFill>
                <a:latin typeface="+mj-lt"/>
                <a:ea typeface="+mj-ea"/>
                <a:cs typeface="+mj-cs"/>
              </a:rPr>
              <a:t>模块应用</a:t>
            </a:r>
            <a:endParaRPr lang="en-US" sz="5400" kern="1200" dirty="0">
              <a:solidFill>
                <a:schemeClr val="tx1"/>
              </a:solidFill>
              <a:latin typeface="+mj-lt"/>
              <a:ea typeface="+mj-ea"/>
              <a:cs typeface="+mj-cs"/>
            </a:endParaRPr>
          </a:p>
        </p:txBody>
      </p:sp>
      <p:pic>
        <p:nvPicPr>
          <p:cNvPr id="7" name="Picture 6">
            <a:extLst>
              <a:ext uri="{FF2B5EF4-FFF2-40B4-BE49-F238E27FC236}">
                <a16:creationId xmlns:a16="http://schemas.microsoft.com/office/drawing/2014/main" id="{E8697AD0-3013-4B03-AAE7-CBCB0AF234CA}"/>
              </a:ext>
            </a:extLst>
          </p:cNvPr>
          <p:cNvPicPr>
            <a:picLocks noChangeAspect="1"/>
          </p:cNvPicPr>
          <p:nvPr/>
        </p:nvPicPr>
        <p:blipFill>
          <a:blip r:embed="rId3"/>
          <a:stretch>
            <a:fillRect/>
          </a:stretch>
        </p:blipFill>
        <p:spPr>
          <a:xfrm>
            <a:off x="838199" y="1471448"/>
            <a:ext cx="9129713" cy="4813738"/>
          </a:xfrm>
          <a:prstGeom prst="rect">
            <a:avLst/>
          </a:prstGeom>
        </p:spPr>
      </p:pic>
    </p:spTree>
    <p:extLst>
      <p:ext uri="{BB962C8B-B14F-4D97-AF65-F5344CB8AC3E}">
        <p14:creationId xmlns:p14="http://schemas.microsoft.com/office/powerpoint/2010/main" val="2901241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5001"/>
            <a:ext cx="10515600" cy="315912"/>
          </a:xfrm>
        </p:spPr>
        <p:txBody>
          <a:bodyPr>
            <a:noAutofit/>
          </a:bodyPr>
          <a:lstStyle/>
          <a:p>
            <a:r>
              <a:rPr lang="en-US" sz="2800" dirty="0" err="1"/>
              <a:t>C</a:t>
            </a:r>
            <a:r>
              <a:rPr lang="en-US" altLang="zh-CN" sz="2800" dirty="0" err="1"/>
              <a:t>eph</a:t>
            </a:r>
            <a:r>
              <a:rPr lang="en-US" altLang="zh-CN" sz="2800" dirty="0"/>
              <a:t> Cluster</a:t>
            </a:r>
            <a:r>
              <a:rPr lang="zh-CN" altLang="en-US" sz="2800" dirty="0"/>
              <a:t>与</a:t>
            </a:r>
            <a:r>
              <a:rPr lang="en-US" altLang="zh-CN" sz="2800" dirty="0"/>
              <a:t>Kubernetes</a:t>
            </a:r>
            <a:r>
              <a:rPr lang="zh-CN" altLang="en-US" sz="2800" dirty="0"/>
              <a:t>持久层互动过程</a:t>
            </a:r>
            <a:endParaRPr lang="en-US" sz="2800" dirty="0"/>
          </a:p>
        </p:txBody>
      </p:sp>
      <p:sp>
        <p:nvSpPr>
          <p:cNvPr id="3" name="Content Placeholder 2"/>
          <p:cNvSpPr>
            <a:spLocks noGrp="1"/>
          </p:cNvSpPr>
          <p:nvPr>
            <p:ph idx="1"/>
          </p:nvPr>
        </p:nvSpPr>
        <p:spPr>
          <a:xfrm>
            <a:off x="838200" y="744278"/>
            <a:ext cx="4850219" cy="6028661"/>
          </a:xfrm>
        </p:spPr>
        <p:txBody>
          <a:bodyPr>
            <a:normAutofit fontScale="92500"/>
          </a:bodyPr>
          <a:lstStyle/>
          <a:p>
            <a:pPr marL="0" indent="0">
              <a:buNone/>
            </a:pPr>
            <a:r>
              <a:rPr lang="zh-CN" altLang="en-US" dirty="0"/>
              <a:t>整个存储的架构可以用下图来说明：</a:t>
            </a:r>
            <a:endParaRPr lang="en-US" altLang="zh-CN" dirty="0"/>
          </a:p>
          <a:p>
            <a:r>
              <a:rPr lang="en-US" dirty="0"/>
              <a:t>PV Controller：</a:t>
            </a:r>
            <a:r>
              <a:rPr lang="zh-CN" altLang="en-US" dirty="0"/>
              <a:t>负责 </a:t>
            </a:r>
            <a:r>
              <a:rPr lang="en-US" dirty="0"/>
              <a:t>PV/PVC </a:t>
            </a:r>
            <a:r>
              <a:rPr lang="zh-CN" altLang="en-US" dirty="0"/>
              <a:t>的绑定，并根据需求进行数据卷的 </a:t>
            </a:r>
            <a:r>
              <a:rPr lang="en-US" dirty="0"/>
              <a:t>Provision/Delete </a:t>
            </a:r>
            <a:r>
              <a:rPr lang="zh-CN" altLang="en-US" dirty="0"/>
              <a:t>操作</a:t>
            </a:r>
          </a:p>
          <a:p>
            <a:r>
              <a:rPr lang="en-US" dirty="0"/>
              <a:t>AD Controller：</a:t>
            </a:r>
            <a:r>
              <a:rPr lang="zh-CN" altLang="en-US" dirty="0"/>
              <a:t>负责存储设备的 </a:t>
            </a:r>
            <a:r>
              <a:rPr lang="en-US" dirty="0"/>
              <a:t>Attach/Detach </a:t>
            </a:r>
            <a:r>
              <a:rPr lang="zh-CN" altLang="en-US" dirty="0"/>
              <a:t>操作，将设备挂载到目标节点</a:t>
            </a:r>
          </a:p>
          <a:p>
            <a:r>
              <a:rPr lang="en-US" dirty="0"/>
              <a:t>Volume Manager：</a:t>
            </a:r>
            <a:r>
              <a:rPr lang="zh-CN" altLang="en-US" dirty="0"/>
              <a:t>管理卷的 </a:t>
            </a:r>
            <a:r>
              <a:rPr lang="en-US" dirty="0"/>
              <a:t>Mount/Unmount </a:t>
            </a:r>
            <a:r>
              <a:rPr lang="zh-CN" altLang="en-US" dirty="0"/>
              <a:t>操作、卷设备的格式化等操作</a:t>
            </a:r>
          </a:p>
          <a:p>
            <a:r>
              <a:rPr lang="en-US" dirty="0"/>
              <a:t>Volume Plugin：</a:t>
            </a:r>
            <a:r>
              <a:rPr lang="zh-CN" altLang="en-US" dirty="0"/>
              <a:t>扩展各种存储类型的卷管理能力，实现第三方存储的各种操作能力和 </a:t>
            </a:r>
            <a:r>
              <a:rPr lang="en-US" dirty="0"/>
              <a:t>Kubernetes </a:t>
            </a:r>
            <a:r>
              <a:rPr lang="zh-CN" altLang="en-US" dirty="0"/>
              <a:t>存储系统结合</a:t>
            </a:r>
            <a:endParaRPr lang="en-US" dirty="0"/>
          </a:p>
        </p:txBody>
      </p:sp>
      <p:pic>
        <p:nvPicPr>
          <p:cNvPr id="2050" name="Picture 2" descr="存储架构"/>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420" y="744279"/>
            <a:ext cx="6408330" cy="37958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46939"/>
          </a:xfrm>
        </p:spPr>
        <p:txBody>
          <a:bodyPr>
            <a:noAutofit/>
          </a:bodyPr>
          <a:lstStyle/>
          <a:p>
            <a:r>
              <a:rPr lang="en-US" sz="3200" dirty="0" err="1"/>
              <a:t>Ceph</a:t>
            </a:r>
            <a:r>
              <a:rPr lang="zh-CN" altLang="en-US" sz="3200" dirty="0"/>
              <a:t>安全体系概览</a:t>
            </a:r>
            <a:endParaRPr lang="en-US" sz="3200" dirty="0"/>
          </a:p>
        </p:txBody>
      </p:sp>
      <p:sp>
        <p:nvSpPr>
          <p:cNvPr id="3" name="Content Placeholder 2"/>
          <p:cNvSpPr>
            <a:spLocks noGrp="1"/>
          </p:cNvSpPr>
          <p:nvPr>
            <p:ph idx="1"/>
          </p:nvPr>
        </p:nvSpPr>
        <p:spPr>
          <a:xfrm>
            <a:off x="838200" y="896112"/>
            <a:ext cx="7153656" cy="5852160"/>
          </a:xfrm>
        </p:spPr>
        <p:txBody>
          <a:bodyPr>
            <a:normAutofit fontScale="55000" lnSpcReduction="20000"/>
          </a:bodyPr>
          <a:lstStyle/>
          <a:p>
            <a:pPr marL="0" indent="0">
              <a:lnSpc>
                <a:spcPts val="1800"/>
              </a:lnSpc>
              <a:buNone/>
            </a:pPr>
            <a:r>
              <a:rPr lang="zh-CN" altLang="en-US" dirty="0"/>
              <a:t>默认情况下整个</a:t>
            </a:r>
            <a:r>
              <a:rPr lang="en-US" altLang="zh-CN" dirty="0" err="1"/>
              <a:t>ceph</a:t>
            </a:r>
            <a:r>
              <a:rPr lang="zh-CN" altLang="en-US" dirty="0"/>
              <a:t>内部服务组件之间都是启用了</a:t>
            </a:r>
            <a:r>
              <a:rPr lang="en-US" altLang="zh-CN" dirty="0" err="1"/>
              <a:t>cephx</a:t>
            </a:r>
            <a:r>
              <a:rPr lang="zh-CN" altLang="en-US" dirty="0"/>
              <a:t>认证的，每个服务实例都会有一个</a:t>
            </a:r>
            <a:r>
              <a:rPr lang="en-US" altLang="zh-CN" dirty="0"/>
              <a:t>keyring</a:t>
            </a:r>
            <a:r>
              <a:rPr lang="zh-CN" altLang="en-US" dirty="0"/>
              <a:t>，各个服务之间进行通信会使用</a:t>
            </a:r>
            <a:r>
              <a:rPr lang="en-US" altLang="zh-CN" dirty="0"/>
              <a:t>keyring</a:t>
            </a:r>
            <a:r>
              <a:rPr lang="zh-CN" altLang="en-US" dirty="0"/>
              <a:t>进行消息内容签名，</a:t>
            </a:r>
            <a:endParaRPr lang="en-US" altLang="zh-CN" dirty="0"/>
          </a:p>
          <a:p>
            <a:pPr>
              <a:lnSpc>
                <a:spcPts val="1800"/>
              </a:lnSpc>
            </a:pPr>
            <a:r>
              <a:rPr lang="en-US" dirty="0"/>
              <a:t>"</a:t>
            </a:r>
            <a:r>
              <a:rPr lang="en-US" dirty="0" err="1"/>
              <a:t>auth_client_required</a:t>
            </a:r>
            <a:r>
              <a:rPr lang="en-US" dirty="0"/>
              <a:t>": "</a:t>
            </a:r>
            <a:r>
              <a:rPr lang="en-US" dirty="0" err="1"/>
              <a:t>cephx</a:t>
            </a:r>
            <a:r>
              <a:rPr lang="en-US" dirty="0"/>
              <a:t>",</a:t>
            </a:r>
          </a:p>
          <a:p>
            <a:pPr>
              <a:lnSpc>
                <a:spcPts val="1800"/>
              </a:lnSpc>
            </a:pPr>
            <a:r>
              <a:rPr lang="en-US" dirty="0"/>
              <a:t>"</a:t>
            </a:r>
            <a:r>
              <a:rPr lang="en-US" dirty="0" err="1"/>
              <a:t>auth_cluster_required</a:t>
            </a:r>
            <a:r>
              <a:rPr lang="en-US" dirty="0"/>
              <a:t>": "</a:t>
            </a:r>
            <a:r>
              <a:rPr lang="en-US" dirty="0" err="1"/>
              <a:t>cephx</a:t>
            </a:r>
            <a:r>
              <a:rPr lang="en-US" dirty="0"/>
              <a:t>",</a:t>
            </a:r>
          </a:p>
          <a:p>
            <a:pPr>
              <a:lnSpc>
                <a:spcPts val="1800"/>
              </a:lnSpc>
            </a:pPr>
            <a:r>
              <a:rPr lang="en-US" dirty="0"/>
              <a:t>"</a:t>
            </a:r>
            <a:r>
              <a:rPr lang="en-US" dirty="0" err="1"/>
              <a:t>auth_service_required</a:t>
            </a:r>
            <a:r>
              <a:rPr lang="en-US" dirty="0"/>
              <a:t>": "</a:t>
            </a:r>
            <a:r>
              <a:rPr lang="en-US" dirty="0" err="1"/>
              <a:t>cephx</a:t>
            </a:r>
            <a:r>
              <a:rPr lang="en-US" dirty="0"/>
              <a:t>",</a:t>
            </a:r>
          </a:p>
          <a:p>
            <a:pPr marL="0" indent="0">
              <a:lnSpc>
                <a:spcPts val="1800"/>
              </a:lnSpc>
              <a:buNone/>
            </a:pPr>
            <a:r>
              <a:rPr lang="en-US" altLang="zh-CN" dirty="0"/>
              <a:t>OSD</a:t>
            </a:r>
            <a:r>
              <a:rPr lang="zh-CN" altLang="en-US" dirty="0"/>
              <a:t>数据存储加密</a:t>
            </a:r>
            <a:endParaRPr lang="en-US" altLang="zh-CN" dirty="0"/>
          </a:p>
          <a:p>
            <a:pPr>
              <a:lnSpc>
                <a:spcPts val="1800"/>
              </a:lnSpc>
            </a:pPr>
            <a:r>
              <a:rPr lang="en-US" altLang="zh-CN" dirty="0"/>
              <a:t>LUKS </a:t>
            </a:r>
            <a:r>
              <a:rPr lang="zh-CN" altLang="en-US" dirty="0"/>
              <a:t>（</a:t>
            </a:r>
            <a:r>
              <a:rPr lang="en-US" altLang="zh-CN" dirty="0"/>
              <a:t>Linux Unified Key Setup</a:t>
            </a:r>
            <a:r>
              <a:rPr lang="zh-CN" altLang="en-US" dirty="0"/>
              <a:t>）是 </a:t>
            </a:r>
            <a:r>
              <a:rPr lang="en-US" altLang="zh-CN" dirty="0"/>
              <a:t>Linux </a:t>
            </a:r>
            <a:r>
              <a:rPr lang="zh-CN" altLang="en-US" dirty="0"/>
              <a:t>硬盘加密的标准。 通过提供标准的磁盘格式，它不仅可以促进发行版之间的兼容性，还可以提供对多个用户密码的安全管理。 与现有解决方案相比，</a:t>
            </a:r>
            <a:r>
              <a:rPr lang="en-US" altLang="zh-CN" dirty="0"/>
              <a:t>LUKS </a:t>
            </a:r>
            <a:r>
              <a:rPr lang="zh-CN" altLang="en-US" dirty="0"/>
              <a:t>将所有必要的设置信息存储在分区信息首部中，使用户能够无缝传输或迁移其数据。</a:t>
            </a:r>
            <a:endParaRPr lang="en-US" altLang="zh-CN" dirty="0"/>
          </a:p>
          <a:p>
            <a:pPr>
              <a:lnSpc>
                <a:spcPts val="1800"/>
              </a:lnSpc>
            </a:pPr>
            <a:r>
              <a:rPr lang="en-US" dirty="0"/>
              <a:t>OSD</a:t>
            </a:r>
            <a:r>
              <a:rPr lang="zh-CN" altLang="en-US" dirty="0"/>
              <a:t>在</a:t>
            </a:r>
            <a:r>
              <a:rPr lang="en-US" dirty="0" err="1"/>
              <a:t>filestore</a:t>
            </a:r>
            <a:r>
              <a:rPr lang="zh-CN" altLang="en-US" dirty="0"/>
              <a:t>时代就已经通过</a:t>
            </a:r>
            <a:r>
              <a:rPr lang="en-US" dirty="0"/>
              <a:t>LUKS</a:t>
            </a:r>
            <a:r>
              <a:rPr lang="zh-CN" altLang="en-US" dirty="0"/>
              <a:t>支持磁盘级别的加密，之后</a:t>
            </a:r>
            <a:r>
              <a:rPr lang="en-US" dirty="0" err="1"/>
              <a:t>Bluestore</a:t>
            </a:r>
            <a:r>
              <a:rPr lang="zh-CN" altLang="en-US" dirty="0"/>
              <a:t>使用的</a:t>
            </a:r>
            <a:r>
              <a:rPr lang="en-US" dirty="0"/>
              <a:t>LVM</a:t>
            </a:r>
            <a:r>
              <a:rPr lang="zh-CN" altLang="en-US" dirty="0"/>
              <a:t>仍然沿用</a:t>
            </a:r>
            <a:r>
              <a:rPr lang="en-US" dirty="0"/>
              <a:t>LUKS</a:t>
            </a:r>
            <a:r>
              <a:rPr lang="zh-CN" altLang="en-US" dirty="0"/>
              <a:t>方案，但是有几个需要注意的细节</a:t>
            </a:r>
          </a:p>
          <a:p>
            <a:pPr lvl="1">
              <a:lnSpc>
                <a:spcPts val="1800"/>
              </a:lnSpc>
            </a:pPr>
            <a:r>
              <a:rPr lang="en-US" dirty="0"/>
              <a:t>only LUKS (version 1) is used</a:t>
            </a:r>
          </a:p>
          <a:p>
            <a:pPr lvl="1">
              <a:lnSpc>
                <a:spcPts val="1800"/>
              </a:lnSpc>
            </a:pPr>
            <a:r>
              <a:rPr lang="en-US" dirty="0"/>
              <a:t>Logical Volumes are encrypted, while their underlying PVs (physical volumes) aren’t</a:t>
            </a:r>
          </a:p>
          <a:p>
            <a:pPr lvl="1">
              <a:lnSpc>
                <a:spcPts val="1800"/>
              </a:lnSpc>
            </a:pPr>
            <a:r>
              <a:rPr lang="en-US" dirty="0"/>
              <a:t>Non-LVM devices like partitions are also encrypted with the same OSD key</a:t>
            </a:r>
          </a:p>
          <a:p>
            <a:pPr lvl="1">
              <a:lnSpc>
                <a:spcPts val="1800"/>
              </a:lnSpc>
            </a:pPr>
            <a:r>
              <a:rPr lang="en-US" dirty="0" err="1"/>
              <a:t>ceph</a:t>
            </a:r>
            <a:r>
              <a:rPr lang="en-US" dirty="0"/>
              <a:t>-volume </a:t>
            </a:r>
            <a:r>
              <a:rPr lang="en-US" dirty="0" err="1"/>
              <a:t>lvm</a:t>
            </a:r>
            <a:r>
              <a:rPr lang="en-US" dirty="0"/>
              <a:t> create --</a:t>
            </a:r>
            <a:r>
              <a:rPr lang="en-US" dirty="0" err="1"/>
              <a:t>dmcrypt</a:t>
            </a:r>
            <a:endParaRPr lang="en-US" dirty="0"/>
          </a:p>
        </p:txBody>
      </p:sp>
      <p:pic>
        <p:nvPicPr>
          <p:cNvPr id="5" name="Picture 4"/>
          <p:cNvPicPr>
            <a:picLocks noChangeAspect="1"/>
          </p:cNvPicPr>
          <p:nvPr/>
        </p:nvPicPr>
        <p:blipFill>
          <a:blip r:embed="rId3"/>
          <a:stretch>
            <a:fillRect/>
          </a:stretch>
        </p:blipFill>
        <p:spPr>
          <a:xfrm>
            <a:off x="8311896" y="896112"/>
            <a:ext cx="3648456" cy="261404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85BD8-C825-4AD6-A445-F301F05A38AB}"/>
              </a:ext>
            </a:extLst>
          </p:cNvPr>
          <p:cNvSpPr>
            <a:spLocks noGrp="1"/>
          </p:cNvSpPr>
          <p:nvPr>
            <p:ph type="title"/>
          </p:nvPr>
        </p:nvSpPr>
        <p:spPr>
          <a:xfrm>
            <a:off x="592916" y="192121"/>
            <a:ext cx="10972801" cy="673641"/>
          </a:xfrm>
        </p:spPr>
        <p:txBody>
          <a:bodyPr>
            <a:normAutofit fontScale="90000"/>
          </a:bodyPr>
          <a:lstStyle/>
          <a:p>
            <a:r>
              <a:rPr lang="en-US" dirty="0"/>
              <a:t>Prometheus Web Console</a:t>
            </a:r>
          </a:p>
        </p:txBody>
      </p:sp>
      <p:pic>
        <p:nvPicPr>
          <p:cNvPr id="5" name="Picture 4">
            <a:extLst>
              <a:ext uri="{FF2B5EF4-FFF2-40B4-BE49-F238E27FC236}">
                <a16:creationId xmlns:a16="http://schemas.microsoft.com/office/drawing/2014/main" id="{6C221349-B021-4553-AEA1-6E810EF8BE47}"/>
              </a:ext>
            </a:extLst>
          </p:cNvPr>
          <p:cNvPicPr>
            <a:picLocks noChangeAspect="1"/>
          </p:cNvPicPr>
          <p:nvPr/>
        </p:nvPicPr>
        <p:blipFill>
          <a:blip r:embed="rId2"/>
          <a:stretch>
            <a:fillRect/>
          </a:stretch>
        </p:blipFill>
        <p:spPr>
          <a:xfrm>
            <a:off x="592916" y="1196502"/>
            <a:ext cx="10972801" cy="5406238"/>
          </a:xfrm>
          <a:prstGeom prst="rect">
            <a:avLst/>
          </a:prstGeom>
        </p:spPr>
      </p:pic>
    </p:spTree>
    <p:extLst>
      <p:ext uri="{BB962C8B-B14F-4D97-AF65-F5344CB8AC3E}">
        <p14:creationId xmlns:p14="http://schemas.microsoft.com/office/powerpoint/2010/main" val="4009500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p:cNvGraphicFramePr>
            <a:graphicFrameLocks noGrp="1"/>
          </p:cNvGraphicFramePr>
          <p:nvPr/>
        </p:nvGraphicFramePr>
        <p:xfrm>
          <a:off x="479502" y="101950"/>
          <a:ext cx="11418849" cy="6692837"/>
        </p:xfrm>
        <a:graphic>
          <a:graphicData uri="http://schemas.openxmlformats.org/drawingml/2006/table">
            <a:tbl>
              <a:tblPr firstRow="1" bandRow="1">
                <a:tableStyleId>{5C22544A-7EE6-4342-B048-85BDC9FD1C3A}</a:tableStyleId>
              </a:tblPr>
              <a:tblGrid>
                <a:gridCol w="3077514">
                  <a:extLst>
                    <a:ext uri="{9D8B030D-6E8A-4147-A177-3AD203B41FA5}">
                      <a16:colId xmlns:a16="http://schemas.microsoft.com/office/drawing/2014/main" val="20000"/>
                    </a:ext>
                  </a:extLst>
                </a:gridCol>
                <a:gridCol w="2718816">
                  <a:extLst>
                    <a:ext uri="{9D8B030D-6E8A-4147-A177-3AD203B41FA5}">
                      <a16:colId xmlns:a16="http://schemas.microsoft.com/office/drawing/2014/main" val="20001"/>
                    </a:ext>
                  </a:extLst>
                </a:gridCol>
                <a:gridCol w="2718816">
                  <a:extLst>
                    <a:ext uri="{9D8B030D-6E8A-4147-A177-3AD203B41FA5}">
                      <a16:colId xmlns:a16="http://schemas.microsoft.com/office/drawing/2014/main" val="20002"/>
                    </a:ext>
                  </a:extLst>
                </a:gridCol>
                <a:gridCol w="2903703">
                  <a:extLst>
                    <a:ext uri="{9D8B030D-6E8A-4147-A177-3AD203B41FA5}">
                      <a16:colId xmlns:a16="http://schemas.microsoft.com/office/drawing/2014/main" val="20003"/>
                    </a:ext>
                  </a:extLst>
                </a:gridCol>
              </a:tblGrid>
              <a:tr h="302270">
                <a:tc>
                  <a:txBody>
                    <a:bodyPr/>
                    <a:lstStyle/>
                    <a:p>
                      <a:r>
                        <a:rPr lang="en-US" sz="1050" dirty="0"/>
                        <a:t>Cloud Native Storage Volume Plugin</a:t>
                      </a:r>
                    </a:p>
                  </a:txBody>
                  <a:tcPr>
                    <a:lnB w="12700" cap="flat" cmpd="sng" algn="ctr">
                      <a:solidFill>
                        <a:schemeClr val="tx1"/>
                      </a:solidFill>
                      <a:prstDash val="solid"/>
                      <a:round/>
                      <a:headEnd type="none" w="med" len="med"/>
                      <a:tailEnd type="none" w="med" len="med"/>
                    </a:lnB>
                  </a:tcPr>
                </a:tc>
                <a:tc>
                  <a:txBody>
                    <a:bodyPr/>
                    <a:lstStyle/>
                    <a:p>
                      <a:r>
                        <a:rPr lang="en-US" sz="1050" dirty="0" err="1"/>
                        <a:t>ReadWriteOnce</a:t>
                      </a:r>
                      <a:endParaRPr lang="en-US" sz="1050" dirty="0"/>
                    </a:p>
                  </a:txBody>
                  <a:tcPr>
                    <a:lnB w="12700" cap="flat" cmpd="sng" algn="ctr">
                      <a:solidFill>
                        <a:schemeClr val="tx1"/>
                      </a:solidFill>
                      <a:prstDash val="solid"/>
                      <a:round/>
                      <a:headEnd type="none" w="med" len="med"/>
                      <a:tailEnd type="none" w="med" len="med"/>
                    </a:lnB>
                  </a:tcPr>
                </a:tc>
                <a:tc>
                  <a:txBody>
                    <a:bodyPr/>
                    <a:lstStyle/>
                    <a:p>
                      <a:r>
                        <a:rPr lang="en-US" sz="1050" dirty="0" err="1"/>
                        <a:t>ReadOnlyMany</a:t>
                      </a:r>
                      <a:endParaRPr lang="en-US" sz="1050" dirty="0"/>
                    </a:p>
                  </a:txBody>
                  <a:tcPr>
                    <a:lnB w="12700" cap="flat" cmpd="sng" algn="ctr">
                      <a:solidFill>
                        <a:schemeClr val="tx1"/>
                      </a:solidFill>
                      <a:prstDash val="solid"/>
                      <a:round/>
                      <a:headEnd type="none" w="med" len="med"/>
                      <a:tailEnd type="none" w="med" len="med"/>
                    </a:lnB>
                  </a:tcPr>
                </a:tc>
                <a:tc>
                  <a:txBody>
                    <a:bodyPr/>
                    <a:lstStyle/>
                    <a:p>
                      <a:r>
                        <a:rPr lang="en-US" sz="1050" dirty="0" err="1"/>
                        <a:t>ReadWriteMany</a:t>
                      </a:r>
                      <a:endParaRPr lang="en-US" sz="105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27459">
                <a:tc>
                  <a:txBody>
                    <a:bodyPr/>
                    <a:lstStyle/>
                    <a:p>
                      <a:pPr marL="0" algn="l" fontAlgn="t"/>
                      <a:r>
                        <a:rPr lang="en-US" sz="1200" b="0" dirty="0" err="1">
                          <a:solidFill>
                            <a:schemeClr val="tx1"/>
                          </a:solidFill>
                          <a:effectLst/>
                        </a:rPr>
                        <a:t>AWSElasticBlockStore</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7459">
                <a:tc>
                  <a:txBody>
                    <a:bodyPr/>
                    <a:lstStyle/>
                    <a:p>
                      <a:pPr marL="0" algn="l" fontAlgn="t"/>
                      <a:r>
                        <a:rPr lang="en-US" sz="1200" b="0" dirty="0" err="1">
                          <a:solidFill>
                            <a:schemeClr val="tx1"/>
                          </a:solidFill>
                          <a:effectLst/>
                        </a:rPr>
                        <a:t>AzureFile</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27459">
                <a:tc>
                  <a:txBody>
                    <a:bodyPr/>
                    <a:lstStyle/>
                    <a:p>
                      <a:pPr marL="0" algn="l" fontAlgn="t"/>
                      <a:r>
                        <a:rPr lang="en-US" sz="1200" b="0" dirty="0" err="1">
                          <a:solidFill>
                            <a:schemeClr val="tx1"/>
                          </a:solidFill>
                          <a:effectLst/>
                        </a:rPr>
                        <a:t>AzureDisk</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27459">
                <a:tc>
                  <a:txBody>
                    <a:bodyPr/>
                    <a:lstStyle/>
                    <a:p>
                      <a:pPr marL="0" algn="l" fontAlgn="t"/>
                      <a:r>
                        <a:rPr lang="en-US" sz="1200" b="1" dirty="0" err="1">
                          <a:solidFill>
                            <a:schemeClr val="tx1"/>
                          </a:solidFill>
                          <a:effectLst/>
                        </a:rPr>
                        <a:t>CephFS</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1">
                          <a:solidFill>
                            <a:srgbClr val="FF0000"/>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1">
                          <a:solidFill>
                            <a:srgbClr val="FF0000"/>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1">
                          <a:solidFill>
                            <a:srgbClr val="FF0000"/>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27459">
                <a:tc>
                  <a:txBody>
                    <a:bodyPr/>
                    <a:lstStyle/>
                    <a:p>
                      <a:pPr marL="0" algn="l" fontAlgn="t"/>
                      <a:r>
                        <a:rPr lang="en-US" sz="1200" b="0" dirty="0">
                          <a:solidFill>
                            <a:schemeClr val="tx1"/>
                          </a:solidFill>
                          <a:effectLst/>
                        </a:rPr>
                        <a:t>Cinder</a:t>
                      </a: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27459">
                <a:tc>
                  <a:txBody>
                    <a:bodyPr/>
                    <a:lstStyle/>
                    <a:p>
                      <a:pPr marL="0" algn="l" fontAlgn="t"/>
                      <a:r>
                        <a:rPr lang="en-US" sz="1200" b="0" dirty="0">
                          <a:solidFill>
                            <a:schemeClr val="tx1"/>
                          </a:solidFill>
                          <a:effectLst/>
                        </a:rPr>
                        <a:t>FC</a:t>
                      </a: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27459">
                <a:tc>
                  <a:txBody>
                    <a:bodyPr/>
                    <a:lstStyle/>
                    <a:p>
                      <a:pPr marL="0" algn="l" fontAlgn="t"/>
                      <a:r>
                        <a:rPr lang="en-US" sz="1200" b="0" dirty="0" err="1">
                          <a:solidFill>
                            <a:schemeClr val="tx1"/>
                          </a:solidFill>
                          <a:effectLst/>
                        </a:rPr>
                        <a:t>FlexVolume</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27459">
                <a:tc>
                  <a:txBody>
                    <a:bodyPr/>
                    <a:lstStyle/>
                    <a:p>
                      <a:pPr marL="0" algn="l" fontAlgn="t"/>
                      <a:r>
                        <a:rPr lang="en-US" sz="1200" b="0" dirty="0" err="1">
                          <a:solidFill>
                            <a:schemeClr val="tx1"/>
                          </a:solidFill>
                          <a:effectLst/>
                        </a:rPr>
                        <a:t>Flocker</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27459">
                <a:tc>
                  <a:txBody>
                    <a:bodyPr/>
                    <a:lstStyle/>
                    <a:p>
                      <a:pPr marL="0" algn="l" fontAlgn="t"/>
                      <a:r>
                        <a:rPr lang="en-US" sz="1200" b="0" dirty="0" err="1">
                          <a:solidFill>
                            <a:schemeClr val="tx1"/>
                          </a:solidFill>
                          <a:effectLst/>
                        </a:rPr>
                        <a:t>GCEPersistentDisk</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27459">
                <a:tc>
                  <a:txBody>
                    <a:bodyPr/>
                    <a:lstStyle/>
                    <a:p>
                      <a:pPr marL="0" algn="l" fontAlgn="t"/>
                      <a:r>
                        <a:rPr lang="en-US" sz="1200" b="0" dirty="0" err="1">
                          <a:solidFill>
                            <a:schemeClr val="tx1"/>
                          </a:solidFill>
                          <a:effectLst/>
                        </a:rPr>
                        <a:t>Glusterfs</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27459">
                <a:tc>
                  <a:txBody>
                    <a:bodyPr/>
                    <a:lstStyle/>
                    <a:p>
                      <a:pPr marL="0" algn="l" fontAlgn="t"/>
                      <a:r>
                        <a:rPr lang="en-US" sz="1200" b="0" dirty="0" err="1">
                          <a:solidFill>
                            <a:schemeClr val="tx1"/>
                          </a:solidFill>
                          <a:effectLst/>
                        </a:rPr>
                        <a:t>HostPath</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27459">
                <a:tc>
                  <a:txBody>
                    <a:bodyPr/>
                    <a:lstStyle/>
                    <a:p>
                      <a:pPr marL="0" algn="l" fontAlgn="t"/>
                      <a:r>
                        <a:rPr lang="en-US" sz="1200" b="0" dirty="0">
                          <a:solidFill>
                            <a:schemeClr val="tx1"/>
                          </a:solidFill>
                          <a:effectLst/>
                        </a:rPr>
                        <a:t>iSCSI</a:t>
                      </a: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27459">
                <a:tc>
                  <a:txBody>
                    <a:bodyPr/>
                    <a:lstStyle/>
                    <a:p>
                      <a:pPr marL="0" algn="l" fontAlgn="t"/>
                      <a:r>
                        <a:rPr lang="en-US" sz="1200" b="0" dirty="0" err="1">
                          <a:solidFill>
                            <a:schemeClr val="tx1"/>
                          </a:solidFill>
                          <a:effectLst/>
                        </a:rPr>
                        <a:t>PhotonPersistentDisk</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02270">
                <a:tc>
                  <a:txBody>
                    <a:bodyPr/>
                    <a:lstStyle/>
                    <a:p>
                      <a:pPr marL="0" algn="l" fontAlgn="t"/>
                      <a:r>
                        <a:rPr lang="en-US" sz="1200" b="0" dirty="0" err="1">
                          <a:solidFill>
                            <a:schemeClr val="tx1"/>
                          </a:solidFill>
                          <a:effectLst/>
                        </a:rPr>
                        <a:t>Quobyte</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302270">
                <a:tc>
                  <a:txBody>
                    <a:bodyPr/>
                    <a:lstStyle/>
                    <a:p>
                      <a:pPr marL="0" algn="l" fontAlgn="t"/>
                      <a:r>
                        <a:rPr lang="en-US" sz="1200" b="0" dirty="0">
                          <a:solidFill>
                            <a:schemeClr val="tx1"/>
                          </a:solidFill>
                          <a:effectLst/>
                        </a:rPr>
                        <a:t>NFS</a:t>
                      </a: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302270">
                <a:tc>
                  <a:txBody>
                    <a:bodyPr/>
                    <a:lstStyle/>
                    <a:p>
                      <a:pPr marL="0" algn="l" fontAlgn="t"/>
                      <a:r>
                        <a:rPr lang="en-US" sz="1200" b="1" dirty="0">
                          <a:solidFill>
                            <a:schemeClr val="tx1"/>
                          </a:solidFill>
                          <a:effectLst/>
                        </a:rPr>
                        <a:t>RBD</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1">
                          <a:solidFill>
                            <a:srgbClr val="FF0000"/>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1">
                          <a:solidFill>
                            <a:srgbClr val="FF0000"/>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1" dirty="0">
                          <a:solidFill>
                            <a:srgbClr val="FF0000"/>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302270">
                <a:tc>
                  <a:txBody>
                    <a:bodyPr/>
                    <a:lstStyle/>
                    <a:p>
                      <a:pPr marL="0" algn="l" fontAlgn="t"/>
                      <a:r>
                        <a:rPr lang="en-US" sz="1200" b="0" dirty="0" err="1">
                          <a:solidFill>
                            <a:schemeClr val="tx1"/>
                          </a:solidFill>
                          <a:effectLst/>
                        </a:rPr>
                        <a:t>VsphereVolume</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-(works when pods are collocated)</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302270">
                <a:tc>
                  <a:txBody>
                    <a:bodyPr/>
                    <a:lstStyle/>
                    <a:p>
                      <a:pPr marL="0" algn="l" fontAlgn="t"/>
                      <a:r>
                        <a:rPr lang="en-US" sz="1200" b="0" dirty="0" err="1">
                          <a:solidFill>
                            <a:schemeClr val="tx1"/>
                          </a:solidFill>
                          <a:effectLst/>
                        </a:rPr>
                        <a:t>PortworxVolume</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302270">
                <a:tc>
                  <a:txBody>
                    <a:bodyPr/>
                    <a:lstStyle/>
                    <a:p>
                      <a:pPr marL="0" algn="l" fontAlgn="t"/>
                      <a:r>
                        <a:rPr lang="en-US" sz="1200" b="0" dirty="0" err="1">
                          <a:solidFill>
                            <a:schemeClr val="tx1"/>
                          </a:solidFill>
                          <a:effectLst/>
                        </a:rPr>
                        <a:t>ScaleIO</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302270">
                <a:tc>
                  <a:txBody>
                    <a:bodyPr/>
                    <a:lstStyle/>
                    <a:p>
                      <a:pPr marL="0" algn="l" fontAlgn="t"/>
                      <a:r>
                        <a:rPr lang="en-US" sz="1200" b="0" dirty="0" err="1">
                          <a:solidFill>
                            <a:schemeClr val="tx1"/>
                          </a:solidFill>
                          <a:effectLst/>
                        </a:rPr>
                        <a:t>StorageOS</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4122E-F0FC-4AAC-AB7C-C9458D1F2FD4}"/>
              </a:ext>
            </a:extLst>
          </p:cNvPr>
          <p:cNvSpPr>
            <a:spLocks noGrp="1"/>
          </p:cNvSpPr>
          <p:nvPr>
            <p:ph type="title"/>
          </p:nvPr>
        </p:nvSpPr>
        <p:spPr>
          <a:xfrm>
            <a:off x="838200" y="157575"/>
            <a:ext cx="10515600" cy="315911"/>
          </a:xfrm>
        </p:spPr>
        <p:txBody>
          <a:bodyPr>
            <a:noAutofit/>
          </a:bodyPr>
          <a:lstStyle/>
          <a:p>
            <a:r>
              <a:rPr lang="en-US" sz="3600" dirty="0"/>
              <a:t>Agenda</a:t>
            </a:r>
          </a:p>
        </p:txBody>
      </p:sp>
      <p:sp>
        <p:nvSpPr>
          <p:cNvPr id="3" name="Content Placeholder 2">
            <a:extLst>
              <a:ext uri="{FF2B5EF4-FFF2-40B4-BE49-F238E27FC236}">
                <a16:creationId xmlns:a16="http://schemas.microsoft.com/office/drawing/2014/main" id="{666CED69-FCB7-4535-A5C5-DDC7B6B292A4}"/>
              </a:ext>
            </a:extLst>
          </p:cNvPr>
          <p:cNvSpPr>
            <a:spLocks noGrp="1"/>
          </p:cNvSpPr>
          <p:nvPr>
            <p:ph idx="1"/>
          </p:nvPr>
        </p:nvSpPr>
        <p:spPr>
          <a:xfrm>
            <a:off x="838200" y="785191"/>
            <a:ext cx="10515600" cy="5871103"/>
          </a:xfrm>
        </p:spPr>
        <p:txBody>
          <a:bodyPr>
            <a:normAutofit/>
          </a:bodyPr>
          <a:lstStyle/>
          <a:p>
            <a:pPr marL="0" indent="0">
              <a:lnSpc>
                <a:spcPct val="120000"/>
              </a:lnSpc>
              <a:buNone/>
            </a:pPr>
            <a:r>
              <a:rPr lang="en-US" altLang="zh-CN" dirty="0" err="1"/>
              <a:t>Ceph</a:t>
            </a:r>
            <a:r>
              <a:rPr lang="zh-CN" altLang="en-US" dirty="0"/>
              <a:t>技术综述</a:t>
            </a:r>
            <a:endParaRPr lang="en-US" altLang="zh-CN" dirty="0"/>
          </a:p>
          <a:p>
            <a:pPr lvl="1">
              <a:lnSpc>
                <a:spcPct val="120000"/>
              </a:lnSpc>
            </a:pPr>
            <a:r>
              <a:rPr lang="en-US" altLang="zh-CN" dirty="0" err="1"/>
              <a:t>Ceph</a:t>
            </a:r>
            <a:r>
              <a:rPr lang="zh-CN" altLang="en-US" dirty="0"/>
              <a:t>介绍</a:t>
            </a:r>
            <a:endParaRPr lang="en-US" altLang="zh-CN" dirty="0"/>
          </a:p>
          <a:p>
            <a:pPr lvl="1">
              <a:lnSpc>
                <a:spcPct val="120000"/>
              </a:lnSpc>
            </a:pPr>
            <a:r>
              <a:rPr lang="en-US" altLang="zh-CN" dirty="0" err="1"/>
              <a:t>Ceph</a:t>
            </a:r>
            <a:r>
              <a:rPr lang="en-US" altLang="zh-CN" dirty="0"/>
              <a:t> Cluster </a:t>
            </a:r>
            <a:r>
              <a:rPr lang="zh-CN" altLang="en-US" dirty="0"/>
              <a:t>逻辑视图</a:t>
            </a:r>
            <a:endParaRPr lang="en-US" altLang="zh-CN" dirty="0"/>
          </a:p>
          <a:p>
            <a:pPr lvl="1">
              <a:lnSpc>
                <a:spcPct val="120000"/>
              </a:lnSpc>
            </a:pPr>
            <a:r>
              <a:rPr lang="en-US" altLang="zh-CN" dirty="0" err="1"/>
              <a:t>Ceph</a:t>
            </a:r>
            <a:r>
              <a:rPr lang="zh-CN" altLang="en-US" dirty="0"/>
              <a:t>应用接口视图</a:t>
            </a:r>
            <a:endParaRPr lang="en-US" altLang="zh-CN" dirty="0"/>
          </a:p>
          <a:p>
            <a:pPr lvl="1">
              <a:lnSpc>
                <a:spcPct val="120000"/>
              </a:lnSpc>
            </a:pPr>
            <a:r>
              <a:rPr lang="en-US" altLang="zh-CN" dirty="0" err="1"/>
              <a:t>Ceph</a:t>
            </a:r>
            <a:r>
              <a:rPr lang="zh-CN" altLang="en-US" dirty="0"/>
              <a:t>核心组件和概念</a:t>
            </a:r>
            <a:endParaRPr lang="en-US" altLang="zh-CN" dirty="0"/>
          </a:p>
          <a:p>
            <a:pPr lvl="1">
              <a:lnSpc>
                <a:spcPct val="120000"/>
              </a:lnSpc>
            </a:pPr>
            <a:r>
              <a:rPr lang="en-US" altLang="zh-CN" dirty="0" err="1"/>
              <a:t>Ceph</a:t>
            </a:r>
            <a:r>
              <a:rPr lang="zh-CN" altLang="en-US" dirty="0"/>
              <a:t>使用场景</a:t>
            </a:r>
            <a:endParaRPr lang="en-US" altLang="zh-CN" dirty="0"/>
          </a:p>
          <a:p>
            <a:pPr lvl="1">
              <a:lnSpc>
                <a:spcPct val="120000"/>
              </a:lnSpc>
            </a:pPr>
            <a:r>
              <a:rPr lang="en-US" altLang="zh-CN" dirty="0" err="1"/>
              <a:t>Ceph</a:t>
            </a:r>
            <a:r>
              <a:rPr lang="zh-CN" altLang="en-US" dirty="0"/>
              <a:t>如何组织存储</a:t>
            </a:r>
            <a:endParaRPr lang="en-US" altLang="zh-CN" dirty="0"/>
          </a:p>
          <a:p>
            <a:pPr lvl="1">
              <a:lnSpc>
                <a:spcPct val="120000"/>
              </a:lnSpc>
            </a:pPr>
            <a:r>
              <a:rPr lang="en-US" altLang="zh-CN" dirty="0" err="1"/>
              <a:t>Ceph</a:t>
            </a:r>
            <a:r>
              <a:rPr lang="zh-CN" altLang="en-US" dirty="0"/>
              <a:t>配置的基本原则</a:t>
            </a:r>
          </a:p>
          <a:p>
            <a:pPr lvl="1">
              <a:lnSpc>
                <a:spcPct val="120000"/>
              </a:lnSpc>
            </a:pPr>
            <a:r>
              <a:rPr lang="en-US" altLang="zh-CN" dirty="0"/>
              <a:t>Intel</a:t>
            </a:r>
            <a:r>
              <a:rPr lang="zh-CN" altLang="en-US" dirty="0"/>
              <a:t>在</a:t>
            </a:r>
            <a:r>
              <a:rPr lang="en-US" altLang="zh-CN" dirty="0" err="1"/>
              <a:t>Ceph</a:t>
            </a:r>
            <a:r>
              <a:rPr lang="zh-CN" altLang="en-US" dirty="0"/>
              <a:t>生态中的贡献</a:t>
            </a:r>
          </a:p>
          <a:p>
            <a:pPr marL="0" indent="0">
              <a:lnSpc>
                <a:spcPct val="120000"/>
              </a:lnSpc>
              <a:buNone/>
            </a:pPr>
            <a:r>
              <a:rPr lang="en-US" dirty="0"/>
              <a:t>SDS</a:t>
            </a:r>
            <a:r>
              <a:rPr lang="zh-CN" altLang="en-US" dirty="0"/>
              <a:t>技术综述</a:t>
            </a:r>
            <a:endParaRPr lang="en-US" altLang="zh-CN" dirty="0"/>
          </a:p>
          <a:p>
            <a:pPr lvl="1">
              <a:lnSpc>
                <a:spcPct val="120000"/>
              </a:lnSpc>
            </a:pPr>
            <a:r>
              <a:rPr lang="en-US" dirty="0"/>
              <a:t>SDS</a:t>
            </a:r>
            <a:r>
              <a:rPr lang="zh-CN" altLang="en-US" dirty="0"/>
              <a:t>是什么、发展简史和国内主要玩家</a:t>
            </a:r>
            <a:endParaRPr lang="en-US" altLang="zh-CN" dirty="0"/>
          </a:p>
          <a:p>
            <a:pPr marL="0" indent="0">
              <a:lnSpc>
                <a:spcPct val="120000"/>
              </a:lnSpc>
              <a:buNone/>
            </a:pPr>
            <a:endParaRPr lang="en-US" dirty="0"/>
          </a:p>
        </p:txBody>
      </p:sp>
    </p:spTree>
    <p:extLst>
      <p:ext uri="{BB962C8B-B14F-4D97-AF65-F5344CB8AC3E}">
        <p14:creationId xmlns:p14="http://schemas.microsoft.com/office/powerpoint/2010/main" val="340471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75EB0-735F-4A65-9D13-4618BF35FE75}"/>
              </a:ext>
            </a:extLst>
          </p:cNvPr>
          <p:cNvSpPr>
            <a:spLocks noGrp="1"/>
          </p:cNvSpPr>
          <p:nvPr>
            <p:ph type="title"/>
          </p:nvPr>
        </p:nvSpPr>
        <p:spPr>
          <a:xfrm>
            <a:off x="838200" y="365126"/>
            <a:ext cx="10515600" cy="616182"/>
          </a:xfrm>
        </p:spPr>
        <p:txBody>
          <a:bodyPr>
            <a:normAutofit fontScale="90000"/>
          </a:bodyPr>
          <a:lstStyle/>
          <a:p>
            <a:r>
              <a:rPr lang="en-US" dirty="0"/>
              <a:t>SDS</a:t>
            </a:r>
            <a:r>
              <a:rPr lang="zh-CN" altLang="en-US" dirty="0"/>
              <a:t>是什么、为何需要</a:t>
            </a:r>
            <a:endParaRPr lang="en-US" dirty="0"/>
          </a:p>
        </p:txBody>
      </p:sp>
      <p:sp>
        <p:nvSpPr>
          <p:cNvPr id="3" name="Content Placeholder 2">
            <a:extLst>
              <a:ext uri="{FF2B5EF4-FFF2-40B4-BE49-F238E27FC236}">
                <a16:creationId xmlns:a16="http://schemas.microsoft.com/office/drawing/2014/main" id="{06C16067-F14F-4D86-B5C9-B7A26F5C34D7}"/>
              </a:ext>
            </a:extLst>
          </p:cNvPr>
          <p:cNvSpPr>
            <a:spLocks noGrp="1"/>
          </p:cNvSpPr>
          <p:nvPr>
            <p:ph idx="1"/>
          </p:nvPr>
        </p:nvSpPr>
        <p:spPr>
          <a:xfrm>
            <a:off x="838200" y="1326994"/>
            <a:ext cx="10515600" cy="5165879"/>
          </a:xfrm>
        </p:spPr>
        <p:txBody>
          <a:bodyPr>
            <a:normAutofit/>
          </a:bodyPr>
          <a:lstStyle/>
          <a:p>
            <a:r>
              <a:rPr lang="en-US" dirty="0"/>
              <a:t>SDS</a:t>
            </a:r>
            <a:r>
              <a:rPr lang="zh-CN" altLang="en-US" dirty="0"/>
              <a:t>是通过技术手段，将存储硬件和软件进行分离，采用标准化硬件作为载体（如</a:t>
            </a:r>
            <a:r>
              <a:rPr lang="en-US" altLang="zh-CN" dirty="0"/>
              <a:t>X86</a:t>
            </a:r>
            <a:r>
              <a:rPr lang="zh-CN" altLang="en-US" dirty="0"/>
              <a:t>架构），基于软件实现企业级存储功能和服务。</a:t>
            </a:r>
            <a:endParaRPr lang="en-US" altLang="zh-CN" dirty="0"/>
          </a:p>
          <a:p>
            <a:r>
              <a:rPr lang="zh-CN" altLang="en-US" dirty="0"/>
              <a:t>背景</a:t>
            </a:r>
            <a:r>
              <a:rPr lang="en-US" altLang="zh-CN" dirty="0"/>
              <a:t>: </a:t>
            </a:r>
            <a:r>
              <a:rPr lang="zh-CN" altLang="en-US" dirty="0"/>
              <a:t>源于硬件的快速发展，</a:t>
            </a:r>
            <a:r>
              <a:rPr lang="en-US" altLang="zh-CN" dirty="0"/>
              <a:t>CPU</a:t>
            </a:r>
            <a:r>
              <a:rPr lang="zh-CN" altLang="en-US" dirty="0"/>
              <a:t>、网络、</a:t>
            </a:r>
            <a:r>
              <a:rPr lang="en-US" altLang="zh-CN" dirty="0"/>
              <a:t>SSD</a:t>
            </a:r>
            <a:r>
              <a:rPr lang="zh-CN" altLang="en-US" dirty="0"/>
              <a:t>等硬件成熟度、稳定性、性能不断提升，同时云计算对存储扩展性、可靠性、高性能、低成本的迫切需求，从而使得</a:t>
            </a:r>
            <a:r>
              <a:rPr lang="en-US" altLang="zh-CN" dirty="0"/>
              <a:t>SDS</a:t>
            </a:r>
            <a:r>
              <a:rPr lang="zh-CN" altLang="en-US" dirty="0"/>
              <a:t>成为可能，目的就是尽可能减少专有方案。</a:t>
            </a:r>
            <a:endParaRPr lang="en-US" altLang="zh-CN" dirty="0"/>
          </a:p>
          <a:p>
            <a:r>
              <a:rPr lang="zh-CN" altLang="en-US" dirty="0"/>
              <a:t>目前的趋势</a:t>
            </a:r>
            <a:r>
              <a:rPr lang="en-US" altLang="zh-CN" dirty="0"/>
              <a:t>: SDS</a:t>
            </a:r>
            <a:r>
              <a:rPr lang="zh-CN" altLang="en-US" dirty="0"/>
              <a:t>的产品模式分为独立存储和</a:t>
            </a:r>
            <a:r>
              <a:rPr lang="en-US" altLang="zh-CN" dirty="0"/>
              <a:t>HCI</a:t>
            </a:r>
            <a:r>
              <a:rPr lang="zh-CN" altLang="en-US" dirty="0"/>
              <a:t>超融合两种，后者中</a:t>
            </a:r>
            <a:r>
              <a:rPr lang="en-US" altLang="zh-CN" dirty="0"/>
              <a:t>SDS</a:t>
            </a:r>
            <a:r>
              <a:rPr lang="zh-CN" altLang="en-US" dirty="0"/>
              <a:t>决定着</a:t>
            </a:r>
            <a:r>
              <a:rPr lang="en-US" altLang="zh-CN" dirty="0"/>
              <a:t>HCI</a:t>
            </a:r>
            <a:r>
              <a:rPr lang="zh-CN" altLang="en-US" dirty="0"/>
              <a:t>的核心竞争力。</a:t>
            </a:r>
            <a:endParaRPr lang="en-US" dirty="0"/>
          </a:p>
        </p:txBody>
      </p:sp>
    </p:spTree>
    <p:extLst>
      <p:ext uri="{BB962C8B-B14F-4D97-AF65-F5344CB8AC3E}">
        <p14:creationId xmlns:p14="http://schemas.microsoft.com/office/powerpoint/2010/main" val="2470982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62392-408D-4DD3-8999-6A3DF38FC64E}"/>
              </a:ext>
            </a:extLst>
          </p:cNvPr>
          <p:cNvSpPr>
            <a:spLocks noGrp="1"/>
          </p:cNvSpPr>
          <p:nvPr>
            <p:ph type="title"/>
          </p:nvPr>
        </p:nvSpPr>
        <p:spPr>
          <a:xfrm>
            <a:off x="838200" y="365126"/>
            <a:ext cx="10515600" cy="315912"/>
          </a:xfrm>
        </p:spPr>
        <p:txBody>
          <a:bodyPr>
            <a:normAutofit fontScale="90000"/>
          </a:bodyPr>
          <a:lstStyle/>
          <a:p>
            <a:r>
              <a:rPr lang="en-US" dirty="0"/>
              <a:t>SDS</a:t>
            </a:r>
            <a:r>
              <a:rPr lang="zh-CN" altLang="en-US" dirty="0"/>
              <a:t>发展简史</a:t>
            </a:r>
            <a:endParaRPr lang="en-US" dirty="0"/>
          </a:p>
        </p:txBody>
      </p:sp>
      <p:graphicFrame>
        <p:nvGraphicFramePr>
          <p:cNvPr id="6" name="Table 6">
            <a:extLst>
              <a:ext uri="{FF2B5EF4-FFF2-40B4-BE49-F238E27FC236}">
                <a16:creationId xmlns:a16="http://schemas.microsoft.com/office/drawing/2014/main" id="{E0281CE0-937F-464F-A017-CEA19F55CD13}"/>
              </a:ext>
            </a:extLst>
          </p:cNvPr>
          <p:cNvGraphicFramePr>
            <a:graphicFrameLocks noGrp="1"/>
          </p:cNvGraphicFramePr>
          <p:nvPr/>
        </p:nvGraphicFramePr>
        <p:xfrm>
          <a:off x="838200" y="1020748"/>
          <a:ext cx="11071302" cy="5675397"/>
        </p:xfrm>
        <a:graphic>
          <a:graphicData uri="http://schemas.openxmlformats.org/drawingml/2006/table">
            <a:tbl>
              <a:tblPr firstRow="1" bandRow="1">
                <a:tableStyleId>{5C22544A-7EE6-4342-B048-85BDC9FD1C3A}</a:tableStyleId>
              </a:tblPr>
              <a:tblGrid>
                <a:gridCol w="845634">
                  <a:extLst>
                    <a:ext uri="{9D8B030D-6E8A-4147-A177-3AD203B41FA5}">
                      <a16:colId xmlns:a16="http://schemas.microsoft.com/office/drawing/2014/main" val="124107105"/>
                    </a:ext>
                  </a:extLst>
                </a:gridCol>
                <a:gridCol w="4219452">
                  <a:extLst>
                    <a:ext uri="{9D8B030D-6E8A-4147-A177-3AD203B41FA5}">
                      <a16:colId xmlns:a16="http://schemas.microsoft.com/office/drawing/2014/main" val="3274837235"/>
                    </a:ext>
                  </a:extLst>
                </a:gridCol>
                <a:gridCol w="6006216">
                  <a:extLst>
                    <a:ext uri="{9D8B030D-6E8A-4147-A177-3AD203B41FA5}">
                      <a16:colId xmlns:a16="http://schemas.microsoft.com/office/drawing/2014/main" val="1548738784"/>
                    </a:ext>
                  </a:extLst>
                </a:gridCol>
              </a:tblGrid>
              <a:tr h="301741">
                <a:tc>
                  <a:txBody>
                    <a:bodyPr/>
                    <a:lstStyle/>
                    <a:p>
                      <a:r>
                        <a:rPr lang="zh-CN" altLang="en-US" sz="1400" dirty="0"/>
                        <a:t>年代</a:t>
                      </a:r>
                      <a:endParaRPr lang="en-US" sz="1400" dirty="0"/>
                    </a:p>
                  </a:txBody>
                  <a:tcPr/>
                </a:tc>
                <a:tc>
                  <a:txBody>
                    <a:bodyPr/>
                    <a:lstStyle/>
                    <a:p>
                      <a:r>
                        <a:rPr lang="zh-CN" altLang="en-US" sz="1400" dirty="0"/>
                        <a:t>代表方案和趋势</a:t>
                      </a:r>
                      <a:endParaRPr lang="en-US" sz="1400" dirty="0"/>
                    </a:p>
                  </a:txBody>
                  <a:tcPr/>
                </a:tc>
                <a:tc>
                  <a:txBody>
                    <a:bodyPr/>
                    <a:lstStyle/>
                    <a:p>
                      <a:r>
                        <a:rPr lang="zh-CN" altLang="en-US" sz="1400" dirty="0"/>
                        <a:t>技术特点</a:t>
                      </a:r>
                      <a:endParaRPr lang="en-US" sz="1400" dirty="0"/>
                    </a:p>
                  </a:txBody>
                  <a:tcPr/>
                </a:tc>
                <a:extLst>
                  <a:ext uri="{0D108BD9-81ED-4DB2-BD59-A6C34878D82A}">
                    <a16:rowId xmlns:a16="http://schemas.microsoft.com/office/drawing/2014/main" val="1487561511"/>
                  </a:ext>
                </a:extLst>
              </a:tr>
              <a:tr h="754354">
                <a:tc>
                  <a:txBody>
                    <a:bodyPr/>
                    <a:lstStyle/>
                    <a:p>
                      <a:r>
                        <a:rPr lang="en-US" sz="1400" dirty="0"/>
                        <a:t>2003</a:t>
                      </a:r>
                    </a:p>
                  </a:txBody>
                  <a:tcPr/>
                </a:tc>
                <a:tc>
                  <a:txBody>
                    <a:bodyPr/>
                    <a:lstStyle/>
                    <a:p>
                      <a:r>
                        <a:rPr lang="en-US" sz="1400" dirty="0" err="1"/>
                        <a:t>Lustre</a:t>
                      </a:r>
                      <a:r>
                        <a:rPr lang="en-US" sz="1400" dirty="0"/>
                        <a:t> 1.0</a:t>
                      </a:r>
                      <a:r>
                        <a:rPr lang="zh-CN" altLang="en-US" sz="1400" dirty="0"/>
                        <a:t>发布，一款面向</a:t>
                      </a:r>
                      <a:r>
                        <a:rPr lang="en-US" sz="1400" dirty="0"/>
                        <a:t>HPC</a:t>
                      </a:r>
                      <a:r>
                        <a:rPr lang="zh-CN" altLang="en-US" sz="1400" dirty="0"/>
                        <a:t>的开源高性能集群并行文件系统。</a:t>
                      </a:r>
                      <a:endParaRPr lang="en-US" sz="1400" dirty="0"/>
                    </a:p>
                  </a:txBody>
                  <a:tcPr/>
                </a:tc>
                <a:tc>
                  <a:txBody>
                    <a:bodyPr/>
                    <a:lstStyle/>
                    <a:p>
                      <a:r>
                        <a:rPr lang="zh-CN" altLang="en-US" sz="1400" dirty="0"/>
                        <a:t>优点</a:t>
                      </a:r>
                      <a:r>
                        <a:rPr lang="en-US" altLang="zh-CN" sz="1400" dirty="0"/>
                        <a:t>: </a:t>
                      </a:r>
                      <a:r>
                        <a:rPr lang="zh-CN" altLang="en-US" sz="1400" dirty="0"/>
                        <a:t>可扩展的高性能，尤其</a:t>
                      </a:r>
                      <a:r>
                        <a:rPr lang="en-US" altLang="zh-CN" sz="1400" dirty="0"/>
                        <a:t>TB</a:t>
                      </a:r>
                      <a:r>
                        <a:rPr lang="zh-CN" altLang="en-US" sz="1400" dirty="0"/>
                        <a:t>级超高带宽，以及</a:t>
                      </a:r>
                      <a:r>
                        <a:rPr lang="en-US" altLang="zh-CN" sz="1400" dirty="0"/>
                        <a:t>MPI</a:t>
                      </a:r>
                      <a:r>
                        <a:rPr lang="zh-CN" altLang="en-US" sz="1400" dirty="0"/>
                        <a:t>并行支持。</a:t>
                      </a:r>
                      <a:endParaRPr lang="en-US" altLang="zh-CN" sz="1400" dirty="0"/>
                    </a:p>
                    <a:p>
                      <a:r>
                        <a:rPr lang="zh-CN" altLang="en-US" sz="1400" dirty="0"/>
                        <a:t>缺点</a:t>
                      </a:r>
                      <a:r>
                        <a:rPr lang="en-US" altLang="zh-CN" sz="1400" dirty="0"/>
                        <a:t>: </a:t>
                      </a:r>
                      <a:r>
                        <a:rPr lang="zh-CN" altLang="en-US" sz="1400" dirty="0"/>
                        <a:t>统复杂性极高，数据可靠性过度依赖硬件。</a:t>
                      </a:r>
                      <a:endParaRPr lang="en-US" sz="1400" dirty="0"/>
                    </a:p>
                  </a:txBody>
                  <a:tcPr/>
                </a:tc>
                <a:extLst>
                  <a:ext uri="{0D108BD9-81ED-4DB2-BD59-A6C34878D82A}">
                    <a16:rowId xmlns:a16="http://schemas.microsoft.com/office/drawing/2014/main" val="1039019524"/>
                  </a:ext>
                </a:extLst>
              </a:tr>
              <a:tr h="821416">
                <a:tc>
                  <a:txBody>
                    <a:bodyPr/>
                    <a:lstStyle/>
                    <a:p>
                      <a:r>
                        <a:rPr lang="en-US" sz="1400" dirty="0"/>
                        <a:t>2006</a:t>
                      </a:r>
                    </a:p>
                  </a:txBody>
                  <a:tcPr/>
                </a:tc>
                <a:tc>
                  <a:txBody>
                    <a:bodyPr/>
                    <a:lstStyle/>
                    <a:p>
                      <a:r>
                        <a:rPr lang="en-US" sz="1400" dirty="0" err="1"/>
                        <a:t>Gluster</a:t>
                      </a:r>
                      <a:r>
                        <a:rPr lang="zh-CN" altLang="en-US" sz="1400" dirty="0"/>
                        <a:t>诞生，最初目标是代替</a:t>
                      </a:r>
                      <a:r>
                        <a:rPr lang="en-US" sz="1400" dirty="0" err="1"/>
                        <a:t>Lustre</a:t>
                      </a:r>
                      <a:r>
                        <a:rPr lang="zh-CN" altLang="en-US" sz="1400" dirty="0"/>
                        <a:t>和</a:t>
                      </a:r>
                      <a:r>
                        <a:rPr lang="en-US" sz="1400" dirty="0"/>
                        <a:t>GPFS</a:t>
                      </a:r>
                      <a:r>
                        <a:rPr lang="zh-CN" altLang="en-US" sz="1400" dirty="0"/>
                        <a:t>分布式文件系统。</a:t>
                      </a:r>
                      <a:endParaRPr lang="en-US" sz="1400" dirty="0"/>
                    </a:p>
                  </a:txBody>
                  <a:tcPr/>
                </a:tc>
                <a:tc>
                  <a:txBody>
                    <a:bodyPr/>
                    <a:lstStyle/>
                    <a:p>
                      <a:r>
                        <a:rPr lang="zh-CN" altLang="en-US" sz="1400" dirty="0"/>
                        <a:t>优点</a:t>
                      </a:r>
                      <a:r>
                        <a:rPr lang="en-US" altLang="zh-CN" sz="1400" dirty="0"/>
                        <a:t>: </a:t>
                      </a:r>
                      <a:r>
                        <a:rPr lang="zh-CN" altLang="en-US" sz="1400" dirty="0"/>
                        <a:t>简单可靠，独特去中心架构下的高弹性扩展能力，更低硬件要求，适合大文件带宽型应用场景。</a:t>
                      </a:r>
                      <a:endParaRPr lang="en-US" altLang="zh-CN" sz="1400" dirty="0"/>
                    </a:p>
                    <a:p>
                      <a:r>
                        <a:rPr lang="zh-CN" altLang="en-US" sz="1400" dirty="0"/>
                        <a:t>缺点</a:t>
                      </a:r>
                      <a:r>
                        <a:rPr lang="en-US" altLang="zh-CN" sz="1400" dirty="0"/>
                        <a:t>: </a:t>
                      </a:r>
                      <a:r>
                        <a:rPr lang="zh-CN" altLang="en-US" sz="1400" dirty="0"/>
                        <a:t>海量文件下的元数据检索能力，小</a:t>
                      </a:r>
                      <a:r>
                        <a:rPr lang="en-US" altLang="zh-CN" sz="1400" dirty="0"/>
                        <a:t>I/O</a:t>
                      </a:r>
                      <a:r>
                        <a:rPr lang="zh-CN" altLang="en-US" sz="1400" dirty="0"/>
                        <a:t>能力不太够。</a:t>
                      </a:r>
                      <a:endParaRPr lang="en-US" sz="1400" dirty="0"/>
                    </a:p>
                  </a:txBody>
                  <a:tcPr/>
                </a:tc>
                <a:extLst>
                  <a:ext uri="{0D108BD9-81ED-4DB2-BD59-A6C34878D82A}">
                    <a16:rowId xmlns:a16="http://schemas.microsoft.com/office/drawing/2014/main" val="2333986767"/>
                  </a:ext>
                </a:extLst>
              </a:tr>
              <a:tr h="980660">
                <a:tc>
                  <a:txBody>
                    <a:bodyPr/>
                    <a:lstStyle/>
                    <a:p>
                      <a:r>
                        <a:rPr lang="en-US" sz="1400" dirty="0"/>
                        <a:t>2010</a:t>
                      </a:r>
                    </a:p>
                  </a:txBody>
                  <a:tcPr/>
                </a:tc>
                <a:tc>
                  <a:txBody>
                    <a:bodyPr/>
                    <a:lstStyle/>
                    <a:p>
                      <a:r>
                        <a:rPr lang="en-US" altLang="zh-CN" sz="1400" dirty="0"/>
                        <a:t>Sheepdog</a:t>
                      </a:r>
                      <a:r>
                        <a:rPr lang="zh-CN" altLang="en-US" sz="1400" dirty="0"/>
                        <a:t>发布，一款极简风格的开源分布式块存储系统。</a:t>
                      </a:r>
                      <a:endParaRPr lang="en-US" sz="1400" dirty="0"/>
                    </a:p>
                  </a:txBody>
                  <a:tcPr/>
                </a:tc>
                <a:tc>
                  <a:txBody>
                    <a:bodyPr/>
                    <a:lstStyle/>
                    <a:p>
                      <a:r>
                        <a:rPr lang="zh-CN" altLang="en-US" sz="1400" dirty="0"/>
                        <a:t>优点</a:t>
                      </a:r>
                      <a:r>
                        <a:rPr lang="en-US" altLang="zh-CN" sz="1400" dirty="0"/>
                        <a:t>: </a:t>
                      </a:r>
                      <a:r>
                        <a:rPr lang="zh-CN" altLang="en-US" sz="1400" dirty="0"/>
                        <a:t>简单易用，无中心架构扩展能力强，专注做好块存储功能。</a:t>
                      </a:r>
                      <a:endParaRPr lang="en-US" altLang="zh-CN" sz="1400" dirty="0"/>
                    </a:p>
                    <a:p>
                      <a:r>
                        <a:rPr lang="zh-CN" altLang="en-US" sz="1400" dirty="0"/>
                        <a:t>缺点</a:t>
                      </a:r>
                      <a:r>
                        <a:rPr lang="en-US" altLang="zh-CN" sz="1400" dirty="0"/>
                        <a:t>: </a:t>
                      </a:r>
                      <a:r>
                        <a:rPr lang="zh-CN" altLang="en-US" sz="1400" dirty="0"/>
                        <a:t>高级存储特性不足，背后无公司运营，系统稳定成熟度不够。</a:t>
                      </a:r>
                      <a:endParaRPr lang="en-US" sz="1400" dirty="0"/>
                    </a:p>
                  </a:txBody>
                  <a:tcPr/>
                </a:tc>
                <a:extLst>
                  <a:ext uri="{0D108BD9-81ED-4DB2-BD59-A6C34878D82A}">
                    <a16:rowId xmlns:a16="http://schemas.microsoft.com/office/drawing/2014/main" val="1651778366"/>
                  </a:ext>
                </a:extLst>
              </a:tr>
              <a:tr h="528047">
                <a:tc>
                  <a:txBody>
                    <a:bodyPr/>
                    <a:lstStyle/>
                    <a:p>
                      <a:r>
                        <a:rPr lang="en-US" sz="1400" dirty="0"/>
                        <a:t>2011</a:t>
                      </a:r>
                    </a:p>
                  </a:txBody>
                  <a:tcPr/>
                </a:tc>
                <a:tc>
                  <a:txBody>
                    <a:bodyPr/>
                    <a:lstStyle/>
                    <a:p>
                      <a:r>
                        <a:rPr lang="en-US" sz="1400" dirty="0"/>
                        <a:t>Sage Weil</a:t>
                      </a:r>
                      <a:r>
                        <a:rPr lang="zh-CN" altLang="en-US" sz="1400" dirty="0"/>
                        <a:t>创立了</a:t>
                      </a:r>
                      <a:r>
                        <a:rPr lang="en-US" sz="1400" dirty="0" err="1"/>
                        <a:t>Inktank</a:t>
                      </a:r>
                      <a:r>
                        <a:rPr lang="zh-CN" altLang="en-US" sz="1400" dirty="0"/>
                        <a:t>公司主导</a:t>
                      </a:r>
                      <a:r>
                        <a:rPr lang="en-US" sz="1400" dirty="0" err="1"/>
                        <a:t>Ceph</a:t>
                      </a:r>
                      <a:r>
                        <a:rPr lang="zh-CN" altLang="en-US" sz="1400" dirty="0"/>
                        <a:t>的开发和社区维护。</a:t>
                      </a:r>
                      <a:endParaRPr lang="en-US" sz="1400" dirty="0"/>
                    </a:p>
                  </a:txBody>
                  <a:tcPr/>
                </a:tc>
                <a:tc>
                  <a:txBody>
                    <a:bodyPr/>
                    <a:lstStyle/>
                    <a:p>
                      <a:endParaRPr lang="en-US" sz="1400" dirty="0"/>
                    </a:p>
                  </a:txBody>
                  <a:tcPr/>
                </a:tc>
                <a:extLst>
                  <a:ext uri="{0D108BD9-81ED-4DB2-BD59-A6C34878D82A}">
                    <a16:rowId xmlns:a16="http://schemas.microsoft.com/office/drawing/2014/main" val="54776198"/>
                  </a:ext>
                </a:extLst>
              </a:tr>
              <a:tr h="1010973">
                <a:tc>
                  <a:txBody>
                    <a:bodyPr/>
                    <a:lstStyle/>
                    <a:p>
                      <a:r>
                        <a:rPr lang="en-US" sz="1400" dirty="0"/>
                        <a:t>2014</a:t>
                      </a:r>
                    </a:p>
                  </a:txBody>
                  <a:tcPr/>
                </a:tc>
                <a:tc>
                  <a:txBody>
                    <a:bodyPr/>
                    <a:lstStyle/>
                    <a:p>
                      <a:r>
                        <a:rPr lang="en-US" sz="1400" dirty="0"/>
                        <a:t>VSAN, </a:t>
                      </a:r>
                      <a:r>
                        <a:rPr lang="en-US" sz="1400" dirty="0" err="1"/>
                        <a:t>B</a:t>
                      </a:r>
                      <a:r>
                        <a:rPr lang="en-US" altLang="zh-CN" sz="1400" dirty="0" err="1"/>
                        <a:t>eeGFS</a:t>
                      </a:r>
                      <a:r>
                        <a:rPr lang="en-US" altLang="zh-CN" sz="1400" dirty="0"/>
                        <a:t>, </a:t>
                      </a:r>
                      <a:r>
                        <a:rPr lang="en-US" altLang="zh-CN" sz="1400" dirty="0" err="1"/>
                        <a:t>MinIO</a:t>
                      </a:r>
                      <a:r>
                        <a:rPr lang="zh-CN" altLang="en-US" sz="1400" dirty="0"/>
                        <a:t>发布</a:t>
                      </a:r>
                      <a:endParaRPr lang="en-US" sz="1400" dirty="0"/>
                    </a:p>
                  </a:txBody>
                  <a:tcPr/>
                </a:tc>
                <a:tc>
                  <a:txBody>
                    <a:bodyPr/>
                    <a:lstStyle/>
                    <a:p>
                      <a:r>
                        <a:rPr lang="en-US" altLang="zh-CN" sz="1400" dirty="0" err="1"/>
                        <a:t>BeeGFS</a:t>
                      </a:r>
                      <a:r>
                        <a:rPr lang="en-US" altLang="zh-CN" sz="1400" dirty="0"/>
                        <a:t>: </a:t>
                      </a:r>
                      <a:r>
                        <a:rPr lang="en-US" altLang="zh-CN" sz="1400" dirty="0" err="1"/>
                        <a:t>Lustre</a:t>
                      </a:r>
                      <a:r>
                        <a:rPr lang="zh-CN" altLang="en-US" sz="1400" dirty="0"/>
                        <a:t>挑战者，</a:t>
                      </a:r>
                      <a:r>
                        <a:rPr lang="en-US" altLang="zh-CN" sz="1400" dirty="0"/>
                        <a:t>HPC</a:t>
                      </a:r>
                      <a:r>
                        <a:rPr lang="zh-CN" altLang="en-US" sz="1400" dirty="0"/>
                        <a:t>领域存储新秀。</a:t>
                      </a:r>
                      <a:endParaRPr lang="en-US" altLang="zh-CN" sz="1400" dirty="0"/>
                    </a:p>
                    <a:p>
                      <a:r>
                        <a:rPr lang="en-US" sz="1400" dirty="0" err="1"/>
                        <a:t>MinIO</a:t>
                      </a:r>
                      <a:r>
                        <a:rPr lang="en-US" sz="1400" dirty="0"/>
                        <a:t>: </a:t>
                      </a:r>
                      <a:r>
                        <a:rPr lang="zh-CN" altLang="en-US" sz="1400" dirty="0"/>
                        <a:t>轻量可靠，专注做好对象存储，独特扩展模式获得更高扩展性和易维护性。主要应用场景为人工智能、大数据分析、云原生应用、数据备份容灾等。</a:t>
                      </a:r>
                      <a:endParaRPr lang="en-US" sz="1400" dirty="0"/>
                    </a:p>
                  </a:txBody>
                  <a:tcPr/>
                </a:tc>
                <a:extLst>
                  <a:ext uri="{0D108BD9-81ED-4DB2-BD59-A6C34878D82A}">
                    <a16:rowId xmlns:a16="http://schemas.microsoft.com/office/drawing/2014/main" val="1406930728"/>
                  </a:ext>
                </a:extLst>
              </a:tr>
              <a:tr h="301741">
                <a:tc>
                  <a:txBody>
                    <a:bodyPr/>
                    <a:lstStyle/>
                    <a:p>
                      <a:r>
                        <a:rPr lang="en-US" sz="1400" dirty="0"/>
                        <a:t>2015</a:t>
                      </a:r>
                    </a:p>
                  </a:txBody>
                  <a:tcPr/>
                </a:tc>
                <a:tc>
                  <a:txBody>
                    <a:bodyPr/>
                    <a:lstStyle/>
                    <a:p>
                      <a:r>
                        <a:rPr lang="zh-CN" altLang="en-US" sz="1400" dirty="0"/>
                        <a:t>中国涌现一批基于开源存储初创公司。</a:t>
                      </a:r>
                      <a:endParaRPr lang="en-US" sz="1400" dirty="0"/>
                    </a:p>
                  </a:txBody>
                  <a:tcPr/>
                </a:tc>
                <a:tc>
                  <a:txBody>
                    <a:bodyPr/>
                    <a:lstStyle/>
                    <a:p>
                      <a:endParaRPr lang="en-US" sz="1400" dirty="0"/>
                    </a:p>
                  </a:txBody>
                  <a:tcPr/>
                </a:tc>
                <a:extLst>
                  <a:ext uri="{0D108BD9-81ED-4DB2-BD59-A6C34878D82A}">
                    <a16:rowId xmlns:a16="http://schemas.microsoft.com/office/drawing/2014/main" val="666419225"/>
                  </a:ext>
                </a:extLst>
              </a:tr>
              <a:tr h="528047">
                <a:tc>
                  <a:txBody>
                    <a:bodyPr/>
                    <a:lstStyle/>
                    <a:p>
                      <a:r>
                        <a:rPr lang="en-US" sz="1400" dirty="0"/>
                        <a:t>2017</a:t>
                      </a:r>
                    </a:p>
                  </a:txBody>
                  <a:tcPr/>
                </a:tc>
                <a:tc>
                  <a:txBody>
                    <a:bodyPr/>
                    <a:lstStyle/>
                    <a:p>
                      <a:r>
                        <a:rPr lang="en-US" altLang="zh-CN" sz="1400" dirty="0" err="1"/>
                        <a:t>Qumulo</a:t>
                      </a:r>
                      <a:r>
                        <a:rPr lang="zh-CN" altLang="en-US" sz="1400" dirty="0"/>
                        <a:t>发布全闪存文件存储系统，面向百亿级别文件数量应用。</a:t>
                      </a:r>
                      <a:endParaRPr lang="en-US" sz="1400" dirty="0"/>
                    </a:p>
                  </a:txBody>
                  <a:tcPr/>
                </a:tc>
                <a:tc>
                  <a:txBody>
                    <a:bodyPr/>
                    <a:lstStyle/>
                    <a:p>
                      <a:endParaRPr lang="en-US" sz="1400" dirty="0"/>
                    </a:p>
                  </a:txBody>
                  <a:tcPr/>
                </a:tc>
                <a:extLst>
                  <a:ext uri="{0D108BD9-81ED-4DB2-BD59-A6C34878D82A}">
                    <a16:rowId xmlns:a16="http://schemas.microsoft.com/office/drawing/2014/main" val="3838015074"/>
                  </a:ext>
                </a:extLst>
              </a:tr>
              <a:tr h="442300">
                <a:tc>
                  <a:txBody>
                    <a:bodyPr/>
                    <a:lstStyle/>
                    <a:p>
                      <a:r>
                        <a:rPr lang="en-US" sz="1400" dirty="0"/>
                        <a:t>2020</a:t>
                      </a:r>
                    </a:p>
                  </a:txBody>
                  <a:tcPr/>
                </a:tc>
                <a:tc>
                  <a:txBody>
                    <a:bodyPr/>
                    <a:lstStyle/>
                    <a:p>
                      <a:r>
                        <a:rPr lang="zh-CN" altLang="en-US" sz="1400" dirty="0"/>
                        <a:t>信创产业开始将</a:t>
                      </a:r>
                      <a:r>
                        <a:rPr lang="en-US" altLang="zh-CN" sz="1400" dirty="0"/>
                        <a:t>SDS</a:t>
                      </a:r>
                      <a:r>
                        <a:rPr lang="zh-CN" altLang="en-US" sz="1400" dirty="0"/>
                        <a:t>纳入产品名录。</a:t>
                      </a:r>
                      <a:endParaRPr lang="en-US" sz="1400" dirty="0"/>
                    </a:p>
                  </a:txBody>
                  <a:tcPr/>
                </a:tc>
                <a:tc>
                  <a:txBody>
                    <a:bodyPr/>
                    <a:lstStyle/>
                    <a:p>
                      <a:endParaRPr lang="en-US" sz="1400" dirty="0"/>
                    </a:p>
                  </a:txBody>
                  <a:tcPr/>
                </a:tc>
                <a:extLst>
                  <a:ext uri="{0D108BD9-81ED-4DB2-BD59-A6C34878D82A}">
                    <a16:rowId xmlns:a16="http://schemas.microsoft.com/office/drawing/2014/main" val="2579482622"/>
                  </a:ext>
                </a:extLst>
              </a:tr>
            </a:tbl>
          </a:graphicData>
        </a:graphic>
      </p:graphicFrame>
    </p:spTree>
    <p:extLst>
      <p:ext uri="{BB962C8B-B14F-4D97-AF65-F5344CB8AC3E}">
        <p14:creationId xmlns:p14="http://schemas.microsoft.com/office/powerpoint/2010/main" val="1410441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56695-4311-41A8-9BC1-B67413CA048E}"/>
              </a:ext>
            </a:extLst>
          </p:cNvPr>
          <p:cNvSpPr>
            <a:spLocks noGrp="1"/>
          </p:cNvSpPr>
          <p:nvPr>
            <p:ph type="title"/>
          </p:nvPr>
        </p:nvSpPr>
        <p:spPr>
          <a:xfrm>
            <a:off x="838200" y="365126"/>
            <a:ext cx="10515600" cy="315912"/>
          </a:xfrm>
        </p:spPr>
        <p:txBody>
          <a:bodyPr>
            <a:normAutofit fontScale="90000"/>
          </a:bodyPr>
          <a:lstStyle/>
          <a:p>
            <a:r>
              <a:rPr lang="zh-CN" altLang="en-US" dirty="0"/>
              <a:t>国内</a:t>
            </a:r>
            <a:r>
              <a:rPr lang="en-US" altLang="zh-CN" dirty="0"/>
              <a:t>SDS</a:t>
            </a:r>
            <a:r>
              <a:rPr lang="zh-CN" altLang="en-US" dirty="0"/>
              <a:t>的技术流派</a:t>
            </a:r>
            <a:endParaRPr lang="en-US" dirty="0"/>
          </a:p>
        </p:txBody>
      </p:sp>
      <p:pic>
        <p:nvPicPr>
          <p:cNvPr id="4" name="Picture 2">
            <a:extLst>
              <a:ext uri="{FF2B5EF4-FFF2-40B4-BE49-F238E27FC236}">
                <a16:creationId xmlns:a16="http://schemas.microsoft.com/office/drawing/2014/main" id="{023E5601-08BB-41DB-8260-B8DA3C07B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8100" y="1159727"/>
            <a:ext cx="7034213" cy="5333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083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165"/>
            <a:ext cx="10515600" cy="281940"/>
          </a:xfrm>
        </p:spPr>
        <p:txBody>
          <a:bodyPr>
            <a:normAutofit fontScale="90000"/>
          </a:bodyPr>
          <a:lstStyle/>
          <a:p>
            <a:r>
              <a:rPr lang="zh-CN" altLang="en-US" sz="3110" dirty="0"/>
              <a:t>国内</a:t>
            </a:r>
            <a:r>
              <a:rPr lang="en-US" sz="3110" dirty="0"/>
              <a:t>SDS</a:t>
            </a:r>
            <a:r>
              <a:rPr lang="zh-CN" altLang="en-US" sz="3110" dirty="0"/>
              <a:t>方案供应商</a:t>
            </a:r>
            <a:endParaRPr lang="en-US" sz="3110" dirty="0"/>
          </a:p>
        </p:txBody>
      </p:sp>
      <p:sp>
        <p:nvSpPr>
          <p:cNvPr id="3" name="Content Placeholder 2"/>
          <p:cNvSpPr>
            <a:spLocks noGrp="1"/>
          </p:cNvSpPr>
          <p:nvPr>
            <p:ph idx="1"/>
          </p:nvPr>
        </p:nvSpPr>
        <p:spPr>
          <a:xfrm>
            <a:off x="838200" y="964565"/>
            <a:ext cx="10515600" cy="5740400"/>
          </a:xfrm>
        </p:spPr>
        <p:txBody>
          <a:bodyPr>
            <a:normAutofit fontScale="80000" lnSpcReduction="20000"/>
          </a:bodyPr>
          <a:lstStyle/>
          <a:p>
            <a:pPr marL="0" indent="0">
              <a:buNone/>
            </a:pPr>
            <a:r>
              <a:rPr lang="en-US" dirty="0" err="1"/>
              <a:t>巨头企业</a:t>
            </a:r>
            <a:r>
              <a:rPr lang="en-US" dirty="0"/>
              <a:t>：</a:t>
            </a:r>
          </a:p>
          <a:p>
            <a:r>
              <a:rPr lang="en-US" dirty="0" err="1"/>
              <a:t>华为：FusionStorage（参考Ceph，块存储</a:t>
            </a:r>
            <a:r>
              <a:rPr lang="en-US" dirty="0"/>
              <a:t>）、</a:t>
            </a:r>
            <a:r>
              <a:rPr lang="en-US" dirty="0" err="1"/>
              <a:t>OecanStor</a:t>
            </a:r>
            <a:r>
              <a:rPr lang="en-US" dirty="0"/>
              <a:t> 9000（参考Ceph，文件存储）</a:t>
            </a:r>
          </a:p>
          <a:p>
            <a:r>
              <a:rPr lang="en-US" dirty="0"/>
              <a:t>浪潮：AS13000（开源Ceph，重点是文件存储）</a:t>
            </a:r>
          </a:p>
          <a:p>
            <a:r>
              <a:rPr lang="en-US" dirty="0" err="1"/>
              <a:t>新华三：OneStor（开源Ceph，块和对象存储</a:t>
            </a:r>
            <a:r>
              <a:rPr lang="en-US" dirty="0"/>
              <a:t>）</a:t>
            </a:r>
          </a:p>
          <a:p>
            <a:r>
              <a:rPr lang="en-US" dirty="0" err="1"/>
              <a:t>曙光：Parastor（自研，文件系统，HPC场景</a:t>
            </a:r>
            <a:r>
              <a:rPr lang="en-US" dirty="0"/>
              <a:t>）</a:t>
            </a:r>
          </a:p>
          <a:p>
            <a:r>
              <a:rPr lang="en-US" dirty="0" err="1"/>
              <a:t>深信服：EDS（开源Gluster＋Ceph，块存储、文件和对象存储</a:t>
            </a:r>
            <a:r>
              <a:rPr lang="en-US" dirty="0"/>
              <a:t>）</a:t>
            </a:r>
          </a:p>
          <a:p>
            <a:pPr marL="0" indent="0">
              <a:buNone/>
            </a:pPr>
            <a:r>
              <a:rPr lang="en-US" dirty="0" err="1"/>
              <a:t>初创公司</a:t>
            </a:r>
            <a:r>
              <a:rPr lang="en-US" dirty="0"/>
              <a:t>：</a:t>
            </a:r>
          </a:p>
          <a:p>
            <a:r>
              <a:rPr lang="en-US" dirty="0" err="1"/>
              <a:t>TaoCloud：XDFS（开源Gluster，以文件存储为主</a:t>
            </a:r>
            <a:r>
              <a:rPr lang="en-US" dirty="0"/>
              <a:t>），</a:t>
            </a:r>
            <a:r>
              <a:rPr lang="en-US" dirty="0" err="1"/>
              <a:t>FASS（自研，新一代全闪块存储</a:t>
            </a:r>
            <a:r>
              <a:rPr lang="en-US" dirty="0"/>
              <a:t>）</a:t>
            </a:r>
          </a:p>
          <a:p>
            <a:r>
              <a:rPr lang="en-US" dirty="0" err="1"/>
              <a:t>XSKY：SDS系列产品（开源Ceph，块和对象存储</a:t>
            </a:r>
            <a:r>
              <a:rPr lang="en-US" dirty="0"/>
              <a:t>）</a:t>
            </a:r>
          </a:p>
          <a:p>
            <a:r>
              <a:rPr lang="en-US" dirty="0" err="1"/>
              <a:t>杉岩：SDS系列产品（开源Ceph，块和对象存储</a:t>
            </a:r>
            <a:r>
              <a:rPr lang="en-US" dirty="0"/>
              <a:t>）</a:t>
            </a:r>
          </a:p>
          <a:p>
            <a:r>
              <a:rPr lang="en-US" dirty="0" err="1"/>
              <a:t>鹏云：ZettaStor</a:t>
            </a:r>
            <a:r>
              <a:rPr lang="en-US" dirty="0"/>
              <a:t> </a:t>
            </a:r>
            <a:r>
              <a:rPr lang="en-US" dirty="0" err="1"/>
              <a:t>DBS（自研，块存储</a:t>
            </a:r>
            <a:r>
              <a:rPr lang="en-US" dirty="0"/>
              <a:t>）</a:t>
            </a:r>
          </a:p>
          <a:p>
            <a:r>
              <a:rPr lang="en-US" dirty="0" err="1"/>
              <a:t>霄云：BOSS（自研，统一存储</a:t>
            </a:r>
            <a:r>
              <a:rPr lang="en-US" dirty="0"/>
              <a:t>）</a:t>
            </a:r>
          </a:p>
          <a:p>
            <a:r>
              <a:rPr lang="en-US" dirty="0" err="1"/>
              <a:t>焱融：YRCloudFile（开源BeeGFS，文件存储</a:t>
            </a:r>
            <a:r>
              <a:rPr lang="en-US" dirty="0"/>
              <a:t>）</a:t>
            </a:r>
          </a:p>
          <a:p>
            <a:r>
              <a:rPr lang="en-US" dirty="0" err="1"/>
              <a:t>龙存：Loong系列（自研，文件系统，HPC场景</a:t>
            </a:r>
            <a:r>
              <a:rPr lang="en-US" dirty="0"/>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567" y="152473"/>
            <a:ext cx="10515600" cy="283461"/>
          </a:xfrm>
        </p:spPr>
        <p:txBody>
          <a:bodyPr>
            <a:normAutofit fontScale="90000"/>
          </a:bodyPr>
          <a:lstStyle/>
          <a:p>
            <a:r>
              <a:rPr lang="zh-CN" altLang="en-US" sz="1800" dirty="0"/>
              <a:t>测试工具小结</a:t>
            </a:r>
            <a:endParaRPr lang="en-US" sz="1800" dirty="0"/>
          </a:p>
        </p:txBody>
      </p:sp>
      <p:graphicFrame>
        <p:nvGraphicFramePr>
          <p:cNvPr id="4" name="Table 3"/>
          <p:cNvGraphicFramePr>
            <a:graphicFrameLocks noGrp="1"/>
          </p:cNvGraphicFramePr>
          <p:nvPr/>
        </p:nvGraphicFramePr>
        <p:xfrm>
          <a:off x="446567" y="588482"/>
          <a:ext cx="11568223" cy="6316134"/>
        </p:xfrm>
        <a:graphic>
          <a:graphicData uri="http://schemas.openxmlformats.org/drawingml/2006/table">
            <a:tbl>
              <a:tblPr/>
              <a:tblGrid>
                <a:gridCol w="1244010">
                  <a:extLst>
                    <a:ext uri="{9D8B030D-6E8A-4147-A177-3AD203B41FA5}">
                      <a16:colId xmlns:a16="http://schemas.microsoft.com/office/drawing/2014/main" val="20000"/>
                    </a:ext>
                  </a:extLst>
                </a:gridCol>
                <a:gridCol w="2615609">
                  <a:extLst>
                    <a:ext uri="{9D8B030D-6E8A-4147-A177-3AD203B41FA5}">
                      <a16:colId xmlns:a16="http://schemas.microsoft.com/office/drawing/2014/main" val="20001"/>
                    </a:ext>
                  </a:extLst>
                </a:gridCol>
                <a:gridCol w="4221126">
                  <a:extLst>
                    <a:ext uri="{9D8B030D-6E8A-4147-A177-3AD203B41FA5}">
                      <a16:colId xmlns:a16="http://schemas.microsoft.com/office/drawing/2014/main" val="20002"/>
                    </a:ext>
                  </a:extLst>
                </a:gridCol>
                <a:gridCol w="3487478">
                  <a:extLst>
                    <a:ext uri="{9D8B030D-6E8A-4147-A177-3AD203B41FA5}">
                      <a16:colId xmlns:a16="http://schemas.microsoft.com/office/drawing/2014/main" val="20003"/>
                    </a:ext>
                  </a:extLst>
                </a:gridCol>
              </a:tblGrid>
              <a:tr h="253085">
                <a:tc>
                  <a:txBody>
                    <a:bodyPr/>
                    <a:lstStyle/>
                    <a:p>
                      <a:r>
                        <a:rPr lang="zh-CN" altLang="en-US" sz="1200" b="1" dirty="0">
                          <a:effectLst/>
                        </a:rPr>
                        <a:t>工具</a:t>
                      </a:r>
                      <a:endParaRPr lang="zh-CN" altLang="en-US" sz="1200" dirty="0">
                        <a:effectLst/>
                      </a:endParaRP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zh-CN" altLang="en-US" sz="1200" b="1">
                          <a:effectLst/>
                        </a:rPr>
                        <a:t>用途</a:t>
                      </a:r>
                      <a:endParaRPr lang="zh-CN" altLang="en-US" sz="1200">
                        <a:effectLst/>
                      </a:endParaRP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zh-CN" altLang="en-US" sz="1200" b="1" dirty="0">
                          <a:effectLst/>
                        </a:rPr>
                        <a:t>语法</a:t>
                      </a:r>
                      <a:endParaRPr lang="zh-CN" altLang="en-US" sz="1200" dirty="0">
                        <a:effectLst/>
                      </a:endParaRP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zh-CN" altLang="en-US" sz="1200" b="1">
                          <a:effectLst/>
                        </a:rPr>
                        <a:t>说明</a:t>
                      </a:r>
                      <a:endParaRPr lang="zh-CN" altLang="en-US" sz="1200">
                        <a:effectLst/>
                      </a:endParaRP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0000"/>
                  </a:ext>
                </a:extLst>
              </a:tr>
              <a:tr h="534434">
                <a:tc>
                  <a:txBody>
                    <a:bodyPr/>
                    <a:lstStyle/>
                    <a:p>
                      <a:r>
                        <a:rPr lang="en-US" sz="1200">
                          <a:effectLst/>
                        </a:rPr>
                        <a:t>dd</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zh-CN" altLang="en-US" sz="1200" dirty="0">
                          <a:effectLst/>
                        </a:rPr>
                        <a:t>磁盘读写性能测试</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dirty="0">
                          <a:effectLst/>
                        </a:rPr>
                        <a:t> dd if=/dev/zero of=/root/</a:t>
                      </a:r>
                      <a:r>
                        <a:rPr lang="en-US" sz="1200" dirty="0" err="1">
                          <a:effectLst/>
                        </a:rPr>
                        <a:t>testfile</a:t>
                      </a:r>
                      <a:r>
                        <a:rPr lang="en-US" sz="1200" dirty="0">
                          <a:effectLst/>
                        </a:rPr>
                        <a:t> bs=1G count=1 </a:t>
                      </a:r>
                      <a:r>
                        <a:rPr lang="en-US" sz="1200" dirty="0" err="1">
                          <a:effectLst/>
                        </a:rPr>
                        <a:t>oflag</a:t>
                      </a:r>
                      <a:r>
                        <a:rPr lang="en-US" sz="1200" dirty="0">
                          <a:effectLst/>
                        </a:rPr>
                        <a:t>=direct/</a:t>
                      </a:r>
                      <a:r>
                        <a:rPr lang="en-US" sz="1200" dirty="0" err="1">
                          <a:effectLst/>
                        </a:rPr>
                        <a:t>dsync</a:t>
                      </a:r>
                      <a:r>
                        <a:rPr lang="en-US" sz="1200" dirty="0">
                          <a:effectLst/>
                        </a:rPr>
                        <a:t>/sync</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dirty="0">
                          <a:effectLst/>
                        </a:rPr>
                        <a:t> </a:t>
                      </a:r>
                      <a:r>
                        <a:rPr lang="en-US" sz="1200" u="none" strike="noStrike" dirty="0">
                          <a:solidFill>
                            <a:srgbClr val="000000"/>
                          </a:solidFill>
                          <a:effectLst/>
                          <a:hlinkClick r:id="rId3"/>
                        </a:rPr>
                        <a:t>https://www.thomas-krenn.com/en/wiki/Linux_I/O_Performance_Tests_using_dd</a:t>
                      </a:r>
                      <a:endParaRPr lang="en-US" sz="1200" dirty="0">
                        <a:effectLst/>
                      </a:endParaRP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0001"/>
                  </a:ext>
                </a:extLst>
              </a:tr>
              <a:tr h="180069">
                <a:tc>
                  <a:txBody>
                    <a:bodyPr/>
                    <a:lstStyle/>
                    <a:p>
                      <a:r>
                        <a:rPr lang="en-US" sz="1200">
                          <a:effectLst/>
                        </a:rPr>
                        <a:t>iperf</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zh-CN" altLang="en-US" sz="1200" dirty="0">
                          <a:effectLst/>
                        </a:rPr>
                        <a:t>网络带宽性能测试</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a:effectLst/>
                        </a:rPr>
                        <a:t> </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a:effectLst/>
                        </a:rPr>
                        <a:t> </a:t>
                      </a:r>
                      <a:r>
                        <a:rPr lang="en-US" sz="1200" u="none" strike="noStrike">
                          <a:solidFill>
                            <a:srgbClr val="000000"/>
                          </a:solidFill>
                          <a:effectLst/>
                          <a:hlinkClick r:id="rId4"/>
                        </a:rPr>
                        <a:t>https://iperf.fr/</a:t>
                      </a:r>
                      <a:endParaRPr lang="en-US" sz="1200">
                        <a:effectLst/>
                      </a:endParaRP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0002"/>
                  </a:ext>
                </a:extLst>
              </a:tr>
              <a:tr h="654683">
                <a:tc>
                  <a:txBody>
                    <a:bodyPr/>
                    <a:lstStyle/>
                    <a:p>
                      <a:r>
                        <a:rPr lang="en-US" sz="1200" dirty="0" err="1">
                          <a:effectLst/>
                        </a:rPr>
                        <a:t>rados</a:t>
                      </a:r>
                      <a:r>
                        <a:rPr lang="en-US" sz="1200" dirty="0">
                          <a:effectLst/>
                        </a:rPr>
                        <a:t> bench</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dirty="0">
                          <a:effectLst/>
                        </a:rPr>
                        <a:t>RADOS </a:t>
                      </a:r>
                      <a:r>
                        <a:rPr lang="zh-CN" altLang="en-US" sz="1200" dirty="0">
                          <a:effectLst/>
                        </a:rPr>
                        <a:t>性能测试工具</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dirty="0" err="1">
                          <a:effectLst/>
                        </a:rPr>
                        <a:t>rados</a:t>
                      </a:r>
                      <a:r>
                        <a:rPr lang="en-US" sz="1200" dirty="0">
                          <a:effectLst/>
                        </a:rPr>
                        <a:t> bench -p &lt;</a:t>
                      </a:r>
                      <a:r>
                        <a:rPr lang="en-US" sz="1200" dirty="0" err="1">
                          <a:effectLst/>
                        </a:rPr>
                        <a:t>pool_name</a:t>
                      </a:r>
                      <a:r>
                        <a:rPr lang="en-US" sz="1200" dirty="0">
                          <a:effectLst/>
                        </a:rPr>
                        <a:t>&gt; &lt;seconds&gt; &lt;</a:t>
                      </a:r>
                      <a:r>
                        <a:rPr lang="en-US" sz="1200" dirty="0" err="1">
                          <a:effectLst/>
                        </a:rPr>
                        <a:t>write|seq|rand</a:t>
                      </a:r>
                      <a:r>
                        <a:rPr lang="en-US" sz="1200" dirty="0">
                          <a:effectLst/>
                        </a:rPr>
                        <a:t>&gt; -b &lt;block size&gt; -t --no-cleanup</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pPr>
                        <a:buFont typeface="Arial" panose="02080604020202020204" pitchFamily="34" charset="0"/>
                        <a:buChar char="•"/>
                      </a:pPr>
                      <a:r>
                        <a:rPr lang="en-US" sz="1200" dirty="0" err="1">
                          <a:effectLst/>
                        </a:rPr>
                        <a:t>Ceph</a:t>
                      </a:r>
                      <a:r>
                        <a:rPr lang="en-US" sz="1200" dirty="0">
                          <a:effectLst/>
                        </a:rPr>
                        <a:t> </a:t>
                      </a:r>
                      <a:r>
                        <a:rPr lang="zh-CN" altLang="en-US" sz="1200" dirty="0">
                          <a:effectLst/>
                        </a:rPr>
                        <a:t>自带的 </a:t>
                      </a:r>
                      <a:r>
                        <a:rPr lang="en-US" sz="1200" dirty="0">
                          <a:effectLst/>
                        </a:rPr>
                        <a:t>RADOS </a:t>
                      </a:r>
                      <a:r>
                        <a:rPr lang="zh-CN" altLang="en-US" sz="1200" dirty="0">
                          <a:effectLst/>
                        </a:rPr>
                        <a:t>性能测试工具</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0003"/>
                  </a:ext>
                </a:extLst>
              </a:tr>
              <a:tr h="1736912">
                <a:tc>
                  <a:txBody>
                    <a:bodyPr/>
                    <a:lstStyle/>
                    <a:p>
                      <a:r>
                        <a:rPr lang="en-US" sz="1200">
                          <a:effectLst/>
                        </a:rPr>
                        <a:t>rados load-gen</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dirty="0">
                          <a:effectLst/>
                        </a:rPr>
                        <a:t>RADOS </a:t>
                      </a:r>
                      <a:r>
                        <a:rPr lang="zh-CN" altLang="en-US" sz="1200" dirty="0">
                          <a:effectLst/>
                        </a:rPr>
                        <a:t>性能测试工具</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a:effectLst/>
                        </a:rPr>
                        <a:t># rados -p rbd load-gen --num-objects #</a:t>
                      </a:r>
                      <a:r>
                        <a:rPr lang="zh-CN" altLang="en-US" sz="1200">
                          <a:effectLst/>
                        </a:rPr>
                        <a:t>产生的对象数目 </a:t>
                      </a:r>
                      <a:r>
                        <a:rPr lang="en-US" altLang="zh-CN" sz="1200">
                          <a:effectLst/>
                        </a:rPr>
                        <a:t>--</a:t>
                      </a:r>
                      <a:r>
                        <a:rPr lang="en-US" sz="1200">
                          <a:effectLst/>
                        </a:rPr>
                        <a:t>min-object-size #</a:t>
                      </a:r>
                      <a:r>
                        <a:rPr lang="zh-CN" altLang="en-US" sz="1200">
                          <a:effectLst/>
                        </a:rPr>
                        <a:t>最小对象大小 </a:t>
                      </a:r>
                      <a:r>
                        <a:rPr lang="en-US" altLang="zh-CN" sz="1200">
                          <a:effectLst/>
                        </a:rPr>
                        <a:t>--</a:t>
                      </a:r>
                      <a:r>
                        <a:rPr lang="en-US" sz="1200">
                          <a:effectLst/>
                        </a:rPr>
                        <a:t>max-object-size #</a:t>
                      </a:r>
                      <a:r>
                        <a:rPr lang="zh-CN" altLang="en-US" sz="1200">
                          <a:effectLst/>
                        </a:rPr>
                        <a:t>最大对象大小 </a:t>
                      </a:r>
                      <a:r>
                        <a:rPr lang="en-US" altLang="zh-CN" sz="1200">
                          <a:effectLst/>
                        </a:rPr>
                        <a:t>--</a:t>
                      </a:r>
                      <a:r>
                        <a:rPr lang="en-US" sz="1200">
                          <a:effectLst/>
                        </a:rPr>
                        <a:t>max-ops #</a:t>
                      </a:r>
                      <a:r>
                        <a:rPr lang="zh-CN" altLang="en-US" sz="1200">
                          <a:effectLst/>
                        </a:rPr>
                        <a:t>最大操作数目 </a:t>
                      </a:r>
                      <a:r>
                        <a:rPr lang="en-US" altLang="zh-CN" sz="1200">
                          <a:effectLst/>
                        </a:rPr>
                        <a:t>--</a:t>
                      </a:r>
                      <a:r>
                        <a:rPr lang="en-US" sz="1200">
                          <a:effectLst/>
                        </a:rPr>
                        <a:t>min-op-len #</a:t>
                      </a:r>
                      <a:r>
                        <a:rPr lang="zh-CN" altLang="en-US" sz="1200">
                          <a:effectLst/>
                        </a:rPr>
                        <a:t>最小操作长度 </a:t>
                      </a:r>
                      <a:r>
                        <a:rPr lang="en-US" altLang="zh-CN" sz="1200">
                          <a:effectLst/>
                        </a:rPr>
                        <a:t>--</a:t>
                      </a:r>
                      <a:r>
                        <a:rPr lang="en-US" sz="1200">
                          <a:effectLst/>
                        </a:rPr>
                        <a:t>max-op-len #</a:t>
                      </a:r>
                      <a:r>
                        <a:rPr lang="zh-CN" altLang="en-US" sz="1200">
                          <a:effectLst/>
                        </a:rPr>
                        <a:t>最大操作长度 </a:t>
                      </a:r>
                      <a:r>
                        <a:rPr lang="en-US" altLang="zh-CN" sz="1200">
                          <a:effectLst/>
                        </a:rPr>
                        <a:t>--</a:t>
                      </a:r>
                      <a:r>
                        <a:rPr lang="en-US" sz="1200">
                          <a:effectLst/>
                        </a:rPr>
                        <a:t>read-percent #</a:t>
                      </a:r>
                      <a:r>
                        <a:rPr lang="zh-CN" altLang="en-US" sz="1200">
                          <a:effectLst/>
                        </a:rPr>
                        <a:t>读操作的百分比 </a:t>
                      </a:r>
                      <a:r>
                        <a:rPr lang="en-US" altLang="zh-CN" sz="1200">
                          <a:effectLst/>
                        </a:rPr>
                        <a:t>--</a:t>
                      </a:r>
                      <a:r>
                        <a:rPr lang="en-US" sz="1200">
                          <a:effectLst/>
                        </a:rPr>
                        <a:t>target-throughput #</a:t>
                      </a:r>
                      <a:r>
                        <a:rPr lang="zh-CN" altLang="en-US" sz="1200">
                          <a:effectLst/>
                        </a:rPr>
                        <a:t>目标吞吐量，单位 </a:t>
                      </a:r>
                      <a:r>
                        <a:rPr lang="en-US" sz="1200">
                          <a:effectLst/>
                        </a:rPr>
                        <a:t>MB --run-length #</a:t>
                      </a:r>
                      <a:r>
                        <a:rPr lang="zh-CN" altLang="en-US" sz="1200">
                          <a:effectLst/>
                        </a:rPr>
                        <a:t>运行时长，单位秒</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zh-CN" altLang="en-US" sz="1200" dirty="0">
                          <a:effectLst/>
                        </a:rPr>
                        <a:t> </a:t>
                      </a:r>
                    </a:p>
                    <a:p>
                      <a:pPr>
                        <a:buFont typeface="Arial" panose="02080604020202020204" pitchFamily="34" charset="0"/>
                        <a:buChar char="•"/>
                      </a:pPr>
                      <a:r>
                        <a:rPr lang="en-US" altLang="zh-CN" sz="1200" dirty="0" err="1">
                          <a:effectLst/>
                        </a:rPr>
                        <a:t>Ceph</a:t>
                      </a:r>
                      <a:r>
                        <a:rPr lang="en-US" altLang="zh-CN" sz="1200" dirty="0">
                          <a:effectLst/>
                        </a:rPr>
                        <a:t> </a:t>
                      </a:r>
                      <a:r>
                        <a:rPr lang="zh-CN" altLang="en-US" sz="1200" dirty="0">
                          <a:effectLst/>
                        </a:rPr>
                        <a:t>自带的 </a:t>
                      </a:r>
                      <a:r>
                        <a:rPr lang="en-US" altLang="zh-CN" sz="1200" dirty="0" err="1">
                          <a:effectLst/>
                        </a:rPr>
                        <a:t>rados</a:t>
                      </a:r>
                      <a:r>
                        <a:rPr lang="en-US" altLang="zh-CN" sz="1200" dirty="0">
                          <a:effectLst/>
                        </a:rPr>
                        <a:t> </a:t>
                      </a:r>
                      <a:r>
                        <a:rPr lang="zh-CN" altLang="en-US" sz="1200" dirty="0">
                          <a:effectLst/>
                        </a:rPr>
                        <a:t>性能测试工具</a:t>
                      </a:r>
                    </a:p>
                    <a:p>
                      <a:pPr>
                        <a:buFont typeface="Arial" panose="02080604020202020204" pitchFamily="34" charset="0"/>
                        <a:buChar char="•"/>
                      </a:pPr>
                      <a:r>
                        <a:rPr lang="zh-CN" altLang="en-US" sz="1200" dirty="0">
                          <a:effectLst/>
                        </a:rPr>
                        <a:t>可在集群内产生指定类型的负载</a:t>
                      </a:r>
                    </a:p>
                    <a:p>
                      <a:pPr>
                        <a:buFont typeface="Arial" panose="02080604020202020204" pitchFamily="34" charset="0"/>
                        <a:buChar char="•"/>
                      </a:pPr>
                      <a:r>
                        <a:rPr lang="zh-CN" altLang="en-US" sz="1200" dirty="0">
                          <a:effectLst/>
                        </a:rPr>
                        <a:t>比 </a:t>
                      </a:r>
                      <a:r>
                        <a:rPr lang="en-US" altLang="zh-CN" sz="1200" dirty="0" err="1">
                          <a:effectLst/>
                        </a:rPr>
                        <a:t>rados</a:t>
                      </a:r>
                      <a:r>
                        <a:rPr lang="en-US" altLang="zh-CN" sz="1200" dirty="0">
                          <a:effectLst/>
                        </a:rPr>
                        <a:t> bench </a:t>
                      </a:r>
                      <a:r>
                        <a:rPr lang="zh-CN" altLang="en-US" sz="1200" dirty="0">
                          <a:effectLst/>
                        </a:rPr>
                        <a:t>功能丰富，能指定更多的参数</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0004"/>
                  </a:ext>
                </a:extLst>
              </a:tr>
              <a:tr h="1376168">
                <a:tc>
                  <a:txBody>
                    <a:bodyPr/>
                    <a:lstStyle/>
                    <a:p>
                      <a:r>
                        <a:rPr lang="en-US" sz="1200" dirty="0" err="1">
                          <a:effectLst/>
                        </a:rPr>
                        <a:t>rbd</a:t>
                      </a:r>
                      <a:r>
                        <a:rPr lang="en-US" sz="1200" dirty="0">
                          <a:effectLst/>
                        </a:rPr>
                        <a:t> bench-write</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altLang="zh-CN" sz="1200" dirty="0" err="1">
                          <a:effectLst/>
                        </a:rPr>
                        <a:t>ceph</a:t>
                      </a:r>
                      <a:r>
                        <a:rPr lang="en-US" altLang="zh-CN" sz="1200" dirty="0">
                          <a:effectLst/>
                        </a:rPr>
                        <a:t> </a:t>
                      </a:r>
                      <a:r>
                        <a:rPr lang="zh-CN" altLang="en-US" sz="1200" dirty="0">
                          <a:effectLst/>
                        </a:rPr>
                        <a:t>自带的 </a:t>
                      </a:r>
                      <a:r>
                        <a:rPr lang="en-US" altLang="zh-CN" sz="1200" dirty="0" err="1">
                          <a:effectLst/>
                        </a:rPr>
                        <a:t>rbd</a:t>
                      </a:r>
                      <a:r>
                        <a:rPr lang="en-US" altLang="zh-CN" sz="1200" dirty="0">
                          <a:effectLst/>
                        </a:rPr>
                        <a:t> </a:t>
                      </a:r>
                      <a:r>
                        <a:rPr lang="zh-CN" altLang="en-US" sz="1200" dirty="0">
                          <a:effectLst/>
                        </a:rPr>
                        <a:t>性能测试工具</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dirty="0">
                          <a:effectLst/>
                        </a:rPr>
                        <a:t> </a:t>
                      </a:r>
                      <a:r>
                        <a:rPr lang="en-US" sz="1200" dirty="0" err="1">
                          <a:effectLst/>
                        </a:rPr>
                        <a:t>rbd</a:t>
                      </a:r>
                      <a:r>
                        <a:rPr lang="en-US" sz="1200" dirty="0">
                          <a:effectLst/>
                        </a:rPr>
                        <a:t> bench-write &lt;RBD image name&gt;</a:t>
                      </a:r>
                    </a:p>
                    <a:p>
                      <a:pPr>
                        <a:buFont typeface="Arial" panose="02080604020202020204" pitchFamily="34" charset="0"/>
                        <a:buChar char="•"/>
                      </a:pPr>
                      <a:r>
                        <a:rPr lang="en-US" sz="1200" dirty="0">
                          <a:effectLst/>
                        </a:rPr>
                        <a:t>--io-size：</a:t>
                      </a:r>
                      <a:r>
                        <a:rPr lang="zh-CN" altLang="en-US" sz="1200" dirty="0">
                          <a:effectLst/>
                        </a:rPr>
                        <a:t>单位 </a:t>
                      </a:r>
                      <a:r>
                        <a:rPr lang="en-US" sz="1200" dirty="0">
                          <a:effectLst/>
                        </a:rPr>
                        <a:t>byte，</a:t>
                      </a:r>
                      <a:r>
                        <a:rPr lang="zh-CN" altLang="en-US" sz="1200" dirty="0">
                          <a:effectLst/>
                        </a:rPr>
                        <a:t>默认 </a:t>
                      </a:r>
                      <a:r>
                        <a:rPr lang="en-US" altLang="zh-CN" sz="1200" dirty="0">
                          <a:effectLst/>
                        </a:rPr>
                        <a:t>4</a:t>
                      </a:r>
                      <a:r>
                        <a:rPr lang="en-US" sz="1200" dirty="0">
                          <a:effectLst/>
                        </a:rPr>
                        <a:t>M</a:t>
                      </a:r>
                    </a:p>
                    <a:p>
                      <a:pPr>
                        <a:buFont typeface="Arial" panose="02080604020202020204" pitchFamily="34" charset="0"/>
                        <a:buChar char="•"/>
                      </a:pPr>
                      <a:r>
                        <a:rPr lang="en-US" sz="1200" dirty="0">
                          <a:effectLst/>
                        </a:rPr>
                        <a:t>--io-threads：</a:t>
                      </a:r>
                      <a:r>
                        <a:rPr lang="zh-CN" altLang="en-US" sz="1200" dirty="0">
                          <a:effectLst/>
                        </a:rPr>
                        <a:t>线程数，默认 </a:t>
                      </a:r>
                      <a:r>
                        <a:rPr lang="en-US" altLang="zh-CN" sz="1200" dirty="0">
                          <a:effectLst/>
                        </a:rPr>
                        <a:t>16</a:t>
                      </a:r>
                    </a:p>
                    <a:p>
                      <a:pPr>
                        <a:buFont typeface="Arial" panose="02080604020202020204" pitchFamily="34" charset="0"/>
                        <a:buChar char="•"/>
                      </a:pPr>
                      <a:r>
                        <a:rPr lang="en-US" altLang="zh-CN" sz="1200" dirty="0">
                          <a:effectLst/>
                        </a:rPr>
                        <a:t>--</a:t>
                      </a:r>
                      <a:r>
                        <a:rPr lang="en-US" sz="1200" dirty="0">
                          <a:effectLst/>
                        </a:rPr>
                        <a:t>io-total：</a:t>
                      </a:r>
                      <a:r>
                        <a:rPr lang="zh-CN" altLang="en-US" sz="1200" dirty="0">
                          <a:effectLst/>
                        </a:rPr>
                        <a:t>总写入字节，默认 </a:t>
                      </a:r>
                      <a:r>
                        <a:rPr lang="en-US" altLang="zh-CN" sz="1200" dirty="0">
                          <a:effectLst/>
                        </a:rPr>
                        <a:t>1024</a:t>
                      </a:r>
                      <a:r>
                        <a:rPr lang="en-US" sz="1200" dirty="0">
                          <a:effectLst/>
                        </a:rPr>
                        <a:t>M</a:t>
                      </a:r>
                    </a:p>
                    <a:p>
                      <a:pPr>
                        <a:buFont typeface="Arial" panose="02080604020202020204" pitchFamily="34" charset="0"/>
                        <a:buChar char="•"/>
                      </a:pPr>
                      <a:r>
                        <a:rPr lang="en-US" sz="1200" dirty="0">
                          <a:effectLst/>
                        </a:rPr>
                        <a:t>--io-pattern &lt;</a:t>
                      </a:r>
                      <a:r>
                        <a:rPr lang="en-US" sz="1200" dirty="0" err="1">
                          <a:effectLst/>
                        </a:rPr>
                        <a:t>seq|rand</a:t>
                      </a:r>
                      <a:r>
                        <a:rPr lang="en-US" sz="1200" dirty="0">
                          <a:effectLst/>
                        </a:rPr>
                        <a:t>&gt;：</a:t>
                      </a:r>
                      <a:r>
                        <a:rPr lang="zh-CN" altLang="en-US" sz="1200" dirty="0">
                          <a:effectLst/>
                        </a:rPr>
                        <a:t>写模式，默认为 </a:t>
                      </a:r>
                      <a:r>
                        <a:rPr lang="en-US" sz="1200" dirty="0">
                          <a:effectLst/>
                        </a:rPr>
                        <a:t>seq </a:t>
                      </a:r>
                      <a:r>
                        <a:rPr lang="zh-CN" altLang="en-US" sz="1200" dirty="0">
                          <a:effectLst/>
                        </a:rPr>
                        <a:t>即顺序写</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pPr>
                        <a:buFont typeface="Arial" panose="02080604020202020204" pitchFamily="34" charset="0"/>
                        <a:buChar char="•"/>
                      </a:pPr>
                      <a:r>
                        <a:rPr lang="zh-CN" altLang="en-US" sz="1200" dirty="0">
                          <a:effectLst/>
                        </a:rPr>
                        <a:t> 只能对块设备做写测试</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0005"/>
                  </a:ext>
                </a:extLst>
              </a:tr>
              <a:tr h="293938">
                <a:tc>
                  <a:txBody>
                    <a:bodyPr/>
                    <a:lstStyle/>
                    <a:p>
                      <a:r>
                        <a:rPr lang="en-US" sz="1200">
                          <a:effectLst/>
                        </a:rPr>
                        <a:t>fio + rbd ioengine</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dirty="0" err="1">
                          <a:effectLst/>
                        </a:rPr>
                        <a:t>fio</a:t>
                      </a:r>
                      <a:r>
                        <a:rPr lang="en-US" sz="1200" dirty="0">
                          <a:effectLst/>
                        </a:rPr>
                        <a:t> </a:t>
                      </a:r>
                      <a:r>
                        <a:rPr lang="zh-CN" altLang="en-US" sz="1200" dirty="0">
                          <a:effectLst/>
                        </a:rPr>
                        <a:t>结合 </a:t>
                      </a:r>
                      <a:r>
                        <a:rPr lang="en-US" sz="1200" dirty="0" err="1">
                          <a:effectLst/>
                        </a:rPr>
                        <a:t>rbd</a:t>
                      </a:r>
                      <a:r>
                        <a:rPr lang="en-US" sz="1200" dirty="0">
                          <a:effectLst/>
                        </a:rPr>
                        <a:t> IO </a:t>
                      </a:r>
                      <a:r>
                        <a:rPr lang="zh-CN" altLang="en-US" sz="1200" dirty="0">
                          <a:effectLst/>
                        </a:rPr>
                        <a:t>引擎的性能测试工具</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rowSpan="2">
                  <a:txBody>
                    <a:bodyPr/>
                    <a:lstStyle/>
                    <a:p>
                      <a:r>
                        <a:rPr lang="zh-CN" altLang="en-US" sz="1200">
                          <a:effectLst/>
                        </a:rPr>
                        <a:t> 参考 </a:t>
                      </a:r>
                      <a:r>
                        <a:rPr lang="en-US" sz="1200">
                          <a:effectLst/>
                        </a:rPr>
                        <a:t>fio --help </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rowSpan="2">
                  <a:txBody>
                    <a:bodyPr/>
                    <a:lstStyle/>
                    <a:p>
                      <a:pPr>
                        <a:buFont typeface="Arial" panose="02080604020202020204" pitchFamily="34" charset="0"/>
                        <a:buChar char="•"/>
                      </a:pPr>
                      <a:r>
                        <a:rPr lang="en-US" altLang="zh-CN" sz="1200" dirty="0">
                          <a:effectLst/>
                        </a:rPr>
                        <a:t>Linux </a:t>
                      </a:r>
                      <a:r>
                        <a:rPr lang="zh-CN" altLang="en-US" sz="1200" dirty="0">
                          <a:effectLst/>
                        </a:rPr>
                        <a:t>平台上做 </a:t>
                      </a:r>
                      <a:r>
                        <a:rPr lang="en-US" altLang="zh-CN" sz="1200" dirty="0">
                          <a:effectLst/>
                        </a:rPr>
                        <a:t>IO </a:t>
                      </a:r>
                      <a:r>
                        <a:rPr lang="zh-CN" altLang="en-US" sz="1200" dirty="0">
                          <a:effectLst/>
                        </a:rPr>
                        <a:t>性能测试的瑞士军刀</a:t>
                      </a:r>
                    </a:p>
                    <a:p>
                      <a:pPr>
                        <a:buFont typeface="Arial" panose="02080604020202020204" pitchFamily="34" charset="0"/>
                        <a:buChar char="•"/>
                      </a:pPr>
                      <a:r>
                        <a:rPr lang="zh-CN" altLang="en-US" sz="1200" dirty="0">
                          <a:effectLst/>
                        </a:rPr>
                        <a:t>可以对使用内核内 </a:t>
                      </a:r>
                      <a:r>
                        <a:rPr lang="en-US" altLang="zh-CN" sz="1200" dirty="0" err="1">
                          <a:effectLst/>
                        </a:rPr>
                        <a:t>rbd</a:t>
                      </a:r>
                      <a:r>
                        <a:rPr lang="en-US" altLang="zh-CN" sz="1200" dirty="0">
                          <a:effectLst/>
                        </a:rPr>
                        <a:t> </a:t>
                      </a:r>
                      <a:r>
                        <a:rPr lang="zh-CN" altLang="en-US" sz="1200" dirty="0">
                          <a:effectLst/>
                        </a:rPr>
                        <a:t>和用户空间 </a:t>
                      </a:r>
                      <a:r>
                        <a:rPr lang="en-US" altLang="zh-CN" sz="1200" dirty="0" err="1">
                          <a:effectLst/>
                        </a:rPr>
                        <a:t>librados</a:t>
                      </a:r>
                      <a:r>
                        <a:rPr lang="en-US" altLang="zh-CN" sz="1200" dirty="0">
                          <a:effectLst/>
                        </a:rPr>
                        <a:t> </a:t>
                      </a:r>
                      <a:r>
                        <a:rPr lang="zh-CN" altLang="en-US" sz="1200" dirty="0">
                          <a:effectLst/>
                        </a:rPr>
                        <a:t>进行比较</a:t>
                      </a:r>
                    </a:p>
                    <a:p>
                      <a:pPr>
                        <a:buFont typeface="Arial" panose="02080604020202020204" pitchFamily="34" charset="0"/>
                        <a:buChar char="•"/>
                      </a:pPr>
                      <a:r>
                        <a:rPr lang="zh-CN" altLang="en-US" sz="1200" dirty="0">
                          <a:effectLst/>
                        </a:rPr>
                        <a:t>标准规则 </a:t>
                      </a:r>
                      <a:r>
                        <a:rPr lang="en-US" altLang="zh-CN" sz="1200" dirty="0">
                          <a:effectLst/>
                        </a:rPr>
                        <a:t>- </a:t>
                      </a:r>
                      <a:r>
                        <a:rPr lang="zh-CN" altLang="en-US" sz="1200" dirty="0">
                          <a:effectLst/>
                        </a:rPr>
                        <a:t>顺序和随机 </a:t>
                      </a:r>
                      <a:r>
                        <a:rPr lang="en-US" altLang="zh-CN" sz="1200" dirty="0">
                          <a:effectLst/>
                        </a:rPr>
                        <a:t>IO</a:t>
                      </a:r>
                    </a:p>
                    <a:p>
                      <a:pPr>
                        <a:buFont typeface="Arial" panose="02080604020202020204" pitchFamily="34" charset="0"/>
                        <a:buChar char="•"/>
                      </a:pPr>
                      <a:r>
                        <a:rPr lang="zh-CN" altLang="en-US" sz="1200" dirty="0">
                          <a:effectLst/>
                        </a:rPr>
                        <a:t>块大小 </a:t>
                      </a:r>
                      <a:r>
                        <a:rPr lang="en-US" altLang="zh-CN" sz="1200" dirty="0">
                          <a:effectLst/>
                        </a:rPr>
                        <a:t>- 4k</a:t>
                      </a:r>
                      <a:r>
                        <a:rPr lang="zh-CN" altLang="en-US" sz="1200" dirty="0">
                          <a:effectLst/>
                        </a:rPr>
                        <a:t>，</a:t>
                      </a:r>
                      <a:r>
                        <a:rPr lang="en-US" altLang="zh-CN" sz="1200" dirty="0">
                          <a:effectLst/>
                        </a:rPr>
                        <a:t>16k</a:t>
                      </a:r>
                      <a:r>
                        <a:rPr lang="zh-CN" altLang="en-US" sz="1200" dirty="0">
                          <a:effectLst/>
                        </a:rPr>
                        <a:t>，</a:t>
                      </a:r>
                      <a:r>
                        <a:rPr lang="en-US" altLang="zh-CN" sz="1200" dirty="0">
                          <a:effectLst/>
                        </a:rPr>
                        <a:t>64k</a:t>
                      </a:r>
                      <a:r>
                        <a:rPr lang="zh-CN" altLang="en-US" sz="1200" dirty="0">
                          <a:effectLst/>
                        </a:rPr>
                        <a:t>，</a:t>
                      </a:r>
                      <a:r>
                        <a:rPr lang="en-US" altLang="zh-CN" sz="1200" dirty="0">
                          <a:effectLst/>
                        </a:rPr>
                        <a:t>256k</a:t>
                      </a:r>
                    </a:p>
                    <a:p>
                      <a:pPr>
                        <a:buFont typeface="Arial" panose="02080604020202020204" pitchFamily="34" charset="0"/>
                        <a:buChar char="•"/>
                      </a:pPr>
                      <a:r>
                        <a:rPr lang="zh-CN" altLang="en-US" sz="1200" dirty="0">
                          <a:effectLst/>
                        </a:rPr>
                        <a:t>模式 </a:t>
                      </a:r>
                      <a:r>
                        <a:rPr lang="en-US" altLang="zh-CN" sz="1200" dirty="0">
                          <a:effectLst/>
                        </a:rPr>
                        <a:t>- </a:t>
                      </a:r>
                      <a:r>
                        <a:rPr lang="zh-CN" altLang="en-US" sz="1200" dirty="0">
                          <a:effectLst/>
                        </a:rPr>
                        <a:t>读和写</a:t>
                      </a:r>
                    </a:p>
                    <a:p>
                      <a:pPr>
                        <a:buFont typeface="Arial" panose="02080604020202020204" pitchFamily="34" charset="0"/>
                        <a:buChar char="•"/>
                      </a:pPr>
                      <a:r>
                        <a:rPr lang="zh-CN" altLang="en-US" sz="1200" dirty="0">
                          <a:effectLst/>
                        </a:rPr>
                        <a:t>支持混合模式</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0006"/>
                  </a:ext>
                </a:extLst>
              </a:tr>
              <a:tr h="1082230">
                <a:tc>
                  <a:txBody>
                    <a:bodyPr/>
                    <a:lstStyle/>
                    <a:p>
                      <a:r>
                        <a:rPr lang="en-US" sz="1200">
                          <a:effectLst/>
                        </a:rPr>
                        <a:t>fio + libaio</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dirty="0" err="1">
                          <a:effectLst/>
                        </a:rPr>
                        <a:t>fio</a:t>
                      </a:r>
                      <a:r>
                        <a:rPr lang="en-US" sz="1200" dirty="0">
                          <a:effectLst/>
                        </a:rPr>
                        <a:t> </a:t>
                      </a:r>
                      <a:r>
                        <a:rPr lang="zh-CN" altLang="en-US" sz="1200" dirty="0">
                          <a:effectLst/>
                        </a:rPr>
                        <a:t>结合 </a:t>
                      </a:r>
                      <a:r>
                        <a:rPr lang="en-US" sz="1200" dirty="0" err="1">
                          <a:effectLst/>
                        </a:rPr>
                        <a:t>linux</a:t>
                      </a:r>
                      <a:r>
                        <a:rPr lang="en-US" sz="1200" dirty="0">
                          <a:effectLst/>
                        </a:rPr>
                        <a:t> </a:t>
                      </a:r>
                      <a:r>
                        <a:rPr lang="en-US" sz="1200" dirty="0" err="1">
                          <a:effectLst/>
                        </a:rPr>
                        <a:t>aio</a:t>
                      </a:r>
                      <a:r>
                        <a:rPr lang="en-US" sz="1200" dirty="0">
                          <a:effectLst/>
                        </a:rPr>
                        <a:t> </a:t>
                      </a:r>
                      <a:r>
                        <a:rPr lang="zh-CN" altLang="en-US" sz="1200" dirty="0">
                          <a:effectLst/>
                        </a:rPr>
                        <a:t>的 </a:t>
                      </a:r>
                      <a:r>
                        <a:rPr lang="en-US" sz="1200" dirty="0" err="1">
                          <a:effectLst/>
                        </a:rPr>
                        <a:t>rbd</a:t>
                      </a:r>
                      <a:r>
                        <a:rPr lang="en-US" sz="1200" dirty="0">
                          <a:effectLst/>
                        </a:rPr>
                        <a:t> </a:t>
                      </a:r>
                      <a:r>
                        <a:rPr lang="zh-CN" altLang="en-US" sz="1200" dirty="0">
                          <a:effectLst/>
                        </a:rPr>
                        <a:t>性能测试</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7977"/>
            <a:ext cx="10515600" cy="315912"/>
          </a:xfrm>
        </p:spPr>
        <p:txBody>
          <a:bodyPr>
            <a:noAutofit/>
          </a:bodyPr>
          <a:lstStyle/>
          <a:p>
            <a:r>
              <a:rPr lang="en-US" sz="2800" dirty="0"/>
              <a:t>Understanding Storage Performance - IOPS and Latency</a:t>
            </a:r>
          </a:p>
        </p:txBody>
      </p:sp>
      <p:sp>
        <p:nvSpPr>
          <p:cNvPr id="3" name="Content Placeholder 2"/>
          <p:cNvSpPr>
            <a:spLocks noGrp="1"/>
          </p:cNvSpPr>
          <p:nvPr>
            <p:ph idx="1"/>
          </p:nvPr>
        </p:nvSpPr>
        <p:spPr>
          <a:xfrm>
            <a:off x="838200" y="765544"/>
            <a:ext cx="10515600" cy="5894479"/>
          </a:xfrm>
        </p:spPr>
        <p:txBody>
          <a:bodyPr>
            <a:normAutofit fontScale="85000" lnSpcReduction="20000"/>
          </a:bodyPr>
          <a:lstStyle/>
          <a:p>
            <a:r>
              <a:rPr lang="en-US" dirty="0"/>
              <a:t>Metrics</a:t>
            </a:r>
          </a:p>
          <a:p>
            <a:pPr lvl="1"/>
            <a:r>
              <a:rPr lang="en-US" dirty="0"/>
              <a:t>I/O: An I/O is a single read/write request. That I/O is issued to a storage medium (like a hard drive or solid state drive).</a:t>
            </a:r>
          </a:p>
          <a:p>
            <a:pPr lvl="1"/>
            <a:r>
              <a:rPr lang="en-US" dirty="0"/>
              <a:t>I/O Request Size: The I/O request has a size. The I/O request size can impact latency and IOPS figures.</a:t>
            </a:r>
          </a:p>
          <a:p>
            <a:pPr lvl="1"/>
            <a:r>
              <a:rPr lang="en-US" dirty="0"/>
              <a:t>IOPS: Stands for I/O Operations Per Second, it tells us how many I/O requests per second can be handled by the storage (for a particular workload). This metric is meaningless without a latency figure.</a:t>
            </a:r>
          </a:p>
          <a:p>
            <a:pPr lvl="1"/>
            <a:r>
              <a:rPr lang="en-US" dirty="0"/>
              <a:t>Bandwidth or throughput: Multiply the IOPS figure with the (average) I/O request size, the result is the bandwidth or throughput in Megabytes and Gigabytes per second.</a:t>
            </a:r>
          </a:p>
          <a:p>
            <a:pPr lvl="1"/>
            <a:r>
              <a:rPr lang="en-US" dirty="0"/>
              <a:t>Latency: Latency is the time it takes for the I/O request to be completed.</a:t>
            </a:r>
          </a:p>
          <a:p>
            <a:r>
              <a:rPr lang="en-US" dirty="0"/>
              <a:t>Access Patterns</a:t>
            </a:r>
          </a:p>
          <a:p>
            <a:pPr lvl="1"/>
            <a:r>
              <a:rPr lang="en-US" dirty="0"/>
              <a:t>Sequential access: A large number of sequential (often adjacent) </a:t>
            </a:r>
            <a:r>
              <a:rPr lang="en-US" dirty="0" err="1"/>
              <a:t>datablocks</a:t>
            </a:r>
            <a:r>
              <a:rPr lang="en-US" dirty="0"/>
              <a:t> is read from the source drive and written to another drive. Backup jobs also cause sequential access patterns. In practice this access pattern shows the highest possible throughput.</a:t>
            </a:r>
          </a:p>
          <a:p>
            <a:pPr lvl="1"/>
            <a:r>
              <a:rPr lang="en-US" dirty="0"/>
              <a:t>Random access: I/O requests are issued in a seemingly random pattern to the storage media. An example of such an access pattern is a heavy </a:t>
            </a:r>
            <a:r>
              <a:rPr lang="en-US" dirty="0" err="1"/>
              <a:t>utilised</a:t>
            </a:r>
            <a:r>
              <a:rPr lang="en-US" dirty="0"/>
              <a:t> database server or a </a:t>
            </a:r>
            <a:r>
              <a:rPr lang="en-US" dirty="0" err="1"/>
              <a:t>virtualisation</a:t>
            </a:r>
            <a:r>
              <a:rPr lang="en-US" dirty="0"/>
              <a:t> host running a lot of virtual machines (all operating simultaneously).</a:t>
            </a:r>
          </a:p>
          <a:p>
            <a:r>
              <a:rPr lang="en-US" dirty="0"/>
              <a:t>Queue Length: The queue depth is a number between 1 and ~128 that shows how many I/O requests are queued (in-flight) on average.</a:t>
            </a:r>
          </a:p>
          <a:p>
            <a:endParaRPr lang="en-US" dirty="0"/>
          </a:p>
          <a:p>
            <a:pPr lvl="1"/>
            <a:endParaRPr lang="en-US" dirty="0"/>
          </a:p>
          <a:p>
            <a:endParaRPr lang="en-US" dirty="0"/>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15912"/>
          </a:xfrm>
        </p:spPr>
        <p:txBody>
          <a:bodyPr>
            <a:normAutofit fontScale="90000"/>
          </a:bodyPr>
          <a:lstStyle/>
          <a:p>
            <a:r>
              <a:rPr lang="en-US" dirty="0"/>
              <a:t> </a:t>
            </a:r>
            <a:r>
              <a:rPr lang="en-US" dirty="0" err="1"/>
              <a:t>librados</a:t>
            </a:r>
            <a:endParaRPr lang="en-US" dirty="0"/>
          </a:p>
        </p:txBody>
      </p:sp>
      <p:sp>
        <p:nvSpPr>
          <p:cNvPr id="3" name="Content Placeholder 2"/>
          <p:cNvSpPr>
            <a:spLocks noGrp="1"/>
          </p:cNvSpPr>
          <p:nvPr>
            <p:ph idx="1"/>
          </p:nvPr>
        </p:nvSpPr>
        <p:spPr>
          <a:xfrm>
            <a:off x="838199" y="1030014"/>
            <a:ext cx="6798013" cy="5654565"/>
          </a:xfrm>
        </p:spPr>
        <p:txBody>
          <a:bodyPr>
            <a:normAutofit fontScale="62500" lnSpcReduction="20000"/>
          </a:bodyPr>
          <a:lstStyle/>
          <a:p>
            <a:pPr>
              <a:lnSpc>
                <a:spcPct val="120000"/>
              </a:lnSpc>
            </a:pPr>
            <a:r>
              <a:rPr lang="en-US" dirty="0" err="1"/>
              <a:t>Ceph</a:t>
            </a:r>
            <a:r>
              <a:rPr lang="en-US" dirty="0"/>
              <a:t> </a:t>
            </a:r>
            <a:r>
              <a:rPr lang="zh-CN" altLang="en-US" dirty="0"/>
              <a:t>提供一个消息层协议（</a:t>
            </a:r>
            <a:r>
              <a:rPr lang="en-US" dirty="0"/>
              <a:t>messaging layer protocol）</a:t>
            </a:r>
            <a:r>
              <a:rPr lang="zh-CN" altLang="en-US" dirty="0"/>
              <a:t>使得 </a:t>
            </a:r>
            <a:r>
              <a:rPr lang="en-US" dirty="0" err="1"/>
              <a:t>ceph</a:t>
            </a:r>
            <a:r>
              <a:rPr lang="en-US" dirty="0"/>
              <a:t> </a:t>
            </a:r>
            <a:r>
              <a:rPr lang="zh-CN" altLang="en-US" dirty="0"/>
              <a:t>客户端可以和 </a:t>
            </a:r>
            <a:r>
              <a:rPr lang="en-US" dirty="0" err="1"/>
              <a:t>Ceph</a:t>
            </a:r>
            <a:r>
              <a:rPr lang="en-US" dirty="0"/>
              <a:t> Monitor </a:t>
            </a:r>
            <a:r>
              <a:rPr lang="zh-CN" altLang="en-US" dirty="0"/>
              <a:t>以及 </a:t>
            </a:r>
            <a:r>
              <a:rPr lang="en-US" dirty="0" err="1"/>
              <a:t>Ceph</a:t>
            </a:r>
            <a:r>
              <a:rPr lang="en-US" dirty="0"/>
              <a:t> OSD Daemon </a:t>
            </a:r>
            <a:r>
              <a:rPr lang="zh-CN" altLang="en-US" dirty="0"/>
              <a:t>交互。</a:t>
            </a:r>
            <a:r>
              <a:rPr lang="en-US" dirty="0" err="1"/>
              <a:t>librados</a:t>
            </a:r>
            <a:r>
              <a:rPr lang="en-US" dirty="0"/>
              <a:t> </a:t>
            </a:r>
            <a:r>
              <a:rPr lang="zh-CN" altLang="en-US" dirty="0"/>
              <a:t>就是一个该协议的编码库形式的实现。所有的 </a:t>
            </a:r>
            <a:r>
              <a:rPr lang="en-US" dirty="0" err="1"/>
              <a:t>Ceph</a:t>
            </a:r>
            <a:r>
              <a:rPr lang="en-US" dirty="0"/>
              <a:t> clients </a:t>
            </a:r>
            <a:r>
              <a:rPr lang="zh-CN" altLang="en-US" dirty="0"/>
              <a:t>要么使用 </a:t>
            </a:r>
            <a:r>
              <a:rPr lang="en-US" dirty="0" err="1"/>
              <a:t>librados</a:t>
            </a:r>
            <a:r>
              <a:rPr lang="zh-CN" altLang="en-US" dirty="0"/>
              <a:t>，</a:t>
            </a:r>
            <a:r>
              <a:rPr lang="en-US" dirty="0"/>
              <a:t> </a:t>
            </a:r>
            <a:r>
              <a:rPr lang="zh-CN" altLang="en-US" dirty="0"/>
              <a:t>要么使用其封装的更高层 </a:t>
            </a:r>
            <a:r>
              <a:rPr lang="en-US" dirty="0"/>
              <a:t>API </a:t>
            </a:r>
            <a:r>
              <a:rPr lang="zh-CN" altLang="en-US" dirty="0"/>
              <a:t>与对象存储进行交互。比如，</a:t>
            </a:r>
            <a:r>
              <a:rPr lang="en-US" dirty="0" err="1"/>
              <a:t>librbd</a:t>
            </a:r>
            <a:r>
              <a:rPr lang="en-US" dirty="0"/>
              <a:t> </a:t>
            </a:r>
            <a:r>
              <a:rPr lang="zh-CN" altLang="en-US" dirty="0"/>
              <a:t>使用 </a:t>
            </a:r>
            <a:r>
              <a:rPr lang="en-US" dirty="0" err="1"/>
              <a:t>librados</a:t>
            </a:r>
            <a:r>
              <a:rPr lang="en-US" dirty="0"/>
              <a:t> </a:t>
            </a:r>
            <a:r>
              <a:rPr lang="zh-CN" altLang="en-US" dirty="0"/>
              <a:t>提供 </a:t>
            </a:r>
            <a:r>
              <a:rPr lang="en-US" dirty="0" err="1"/>
              <a:t>Ceph</a:t>
            </a:r>
            <a:r>
              <a:rPr lang="en-US" dirty="0"/>
              <a:t> </a:t>
            </a:r>
            <a:r>
              <a:rPr lang="zh-CN" altLang="en-US" dirty="0"/>
              <a:t>客户端与 </a:t>
            </a:r>
            <a:r>
              <a:rPr lang="en-US" dirty="0"/>
              <a:t>RBD </a:t>
            </a:r>
            <a:r>
              <a:rPr lang="zh-CN" altLang="en-US" dirty="0"/>
              <a:t>交互 </a:t>
            </a:r>
            <a:r>
              <a:rPr lang="en-US" dirty="0"/>
              <a:t>API。</a:t>
            </a:r>
          </a:p>
          <a:p>
            <a:pPr>
              <a:lnSpc>
                <a:spcPct val="120000"/>
              </a:lnSpc>
            </a:pPr>
            <a:r>
              <a:rPr lang="en-US" dirty="0" err="1"/>
              <a:t>librados</a:t>
            </a:r>
            <a:r>
              <a:rPr lang="en-US" dirty="0"/>
              <a:t> </a:t>
            </a:r>
            <a:r>
              <a:rPr lang="zh-CN" altLang="en-US" dirty="0"/>
              <a:t>是使用 </a:t>
            </a:r>
            <a:r>
              <a:rPr lang="en-US" dirty="0"/>
              <a:t>C++ </a:t>
            </a:r>
            <a:r>
              <a:rPr lang="zh-CN" altLang="en-US" dirty="0"/>
              <a:t>实现的。它实现了 </a:t>
            </a:r>
            <a:r>
              <a:rPr lang="en-US" dirty="0" err="1"/>
              <a:t>Ceph</a:t>
            </a:r>
            <a:r>
              <a:rPr lang="en-US" dirty="0"/>
              <a:t> </a:t>
            </a:r>
            <a:r>
              <a:rPr lang="zh-CN" altLang="en-US" dirty="0"/>
              <a:t>的一个私有协议，使得客户端可以直接、同步或者异步、并行地和 </a:t>
            </a:r>
            <a:r>
              <a:rPr lang="en-US" dirty="0"/>
              <a:t>MON  </a:t>
            </a:r>
            <a:r>
              <a:rPr lang="zh-CN" altLang="en-US" dirty="0"/>
              <a:t>和 </a:t>
            </a:r>
            <a:r>
              <a:rPr lang="en-US" dirty="0"/>
              <a:t>OSD </a:t>
            </a:r>
            <a:r>
              <a:rPr lang="zh-CN" altLang="en-US" dirty="0"/>
              <a:t>服务通信，来执行如下操作：</a:t>
            </a:r>
          </a:p>
          <a:p>
            <a:pPr lvl="1">
              <a:lnSpc>
                <a:spcPct val="120000"/>
              </a:lnSpc>
            </a:pPr>
            <a:r>
              <a:rPr lang="en-US" dirty="0"/>
              <a:t>Pool Operations</a:t>
            </a:r>
          </a:p>
          <a:p>
            <a:pPr lvl="1">
              <a:lnSpc>
                <a:spcPct val="120000"/>
              </a:lnSpc>
            </a:pPr>
            <a:r>
              <a:rPr lang="en-US" dirty="0"/>
              <a:t>Snapshots</a:t>
            </a:r>
          </a:p>
          <a:p>
            <a:pPr lvl="1">
              <a:lnSpc>
                <a:spcPct val="120000"/>
              </a:lnSpc>
            </a:pPr>
            <a:r>
              <a:rPr lang="en-US" dirty="0"/>
              <a:t>Read/Write Objects</a:t>
            </a:r>
          </a:p>
          <a:p>
            <a:pPr lvl="1">
              <a:lnSpc>
                <a:spcPct val="120000"/>
              </a:lnSpc>
            </a:pPr>
            <a:r>
              <a:rPr lang="en-US" dirty="0"/>
              <a:t>Create or Remove</a:t>
            </a:r>
          </a:p>
          <a:p>
            <a:pPr lvl="1">
              <a:lnSpc>
                <a:spcPct val="120000"/>
              </a:lnSpc>
            </a:pPr>
            <a:r>
              <a:rPr lang="en-US" dirty="0"/>
              <a:t>Entire Object or Byte Range</a:t>
            </a:r>
          </a:p>
          <a:p>
            <a:pPr lvl="1">
              <a:lnSpc>
                <a:spcPct val="120000"/>
              </a:lnSpc>
            </a:pPr>
            <a:r>
              <a:rPr lang="en-US" dirty="0"/>
              <a:t>Append or Truncate</a:t>
            </a:r>
          </a:p>
          <a:p>
            <a:pPr lvl="1">
              <a:lnSpc>
                <a:spcPct val="120000"/>
              </a:lnSpc>
            </a:pPr>
            <a:r>
              <a:rPr lang="en-US" dirty="0"/>
              <a:t>Create/Set/Get/Remove XATTRs</a:t>
            </a:r>
          </a:p>
          <a:p>
            <a:pPr lvl="1">
              <a:lnSpc>
                <a:spcPct val="120000"/>
              </a:lnSpc>
            </a:pPr>
            <a:r>
              <a:rPr lang="en-US" dirty="0"/>
              <a:t>Create/Set/Get/Remove Key/Value Pairs</a:t>
            </a:r>
          </a:p>
          <a:p>
            <a:pPr lvl="1">
              <a:lnSpc>
                <a:spcPct val="120000"/>
              </a:lnSpc>
            </a:pPr>
            <a:r>
              <a:rPr lang="en-US" dirty="0"/>
              <a:t>Compound operations and dual-ack semantics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8002" y="1030014"/>
            <a:ext cx="4162425" cy="4171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9428"/>
            <a:ext cx="10515600" cy="49545"/>
          </a:xfrm>
        </p:spPr>
        <p:txBody>
          <a:bodyPr>
            <a:noAutofit/>
          </a:bodyPr>
          <a:lstStyle/>
          <a:p>
            <a:r>
              <a:rPr lang="en-US" sz="3200" dirty="0" err="1"/>
              <a:t>Ceph</a:t>
            </a:r>
            <a:r>
              <a:rPr lang="en-US" sz="3200" dirty="0"/>
              <a:t> Cluster Installation Steps</a:t>
            </a:r>
          </a:p>
        </p:txBody>
      </p:sp>
      <p:sp>
        <p:nvSpPr>
          <p:cNvPr id="3" name="Content Placeholder 2"/>
          <p:cNvSpPr>
            <a:spLocks noGrp="1"/>
          </p:cNvSpPr>
          <p:nvPr>
            <p:ph idx="1"/>
          </p:nvPr>
        </p:nvSpPr>
        <p:spPr>
          <a:xfrm>
            <a:off x="838200" y="616688"/>
            <a:ext cx="10515600" cy="6113721"/>
          </a:xfrm>
        </p:spPr>
        <p:txBody>
          <a:bodyPr>
            <a:normAutofit fontScale="70000" lnSpcReduction="20000"/>
          </a:bodyPr>
          <a:lstStyle/>
          <a:p>
            <a:r>
              <a:rPr lang="en-US" dirty="0"/>
              <a:t>Setup SSH channel among </a:t>
            </a:r>
            <a:r>
              <a:rPr lang="en-US" dirty="0" err="1"/>
              <a:t>mgr</a:t>
            </a:r>
            <a:r>
              <a:rPr lang="en-US" dirty="0"/>
              <a:t>, </a:t>
            </a:r>
            <a:r>
              <a:rPr lang="en-US" dirty="0" err="1"/>
              <a:t>osd</a:t>
            </a:r>
            <a:r>
              <a:rPr lang="en-US" dirty="0"/>
              <a:t>, </a:t>
            </a:r>
            <a:r>
              <a:rPr lang="en-US" dirty="0" err="1"/>
              <a:t>mon</a:t>
            </a:r>
            <a:r>
              <a:rPr lang="en-US" dirty="0"/>
              <a:t> nodes;</a:t>
            </a:r>
          </a:p>
          <a:p>
            <a:r>
              <a:rPr lang="en-US" dirty="0" err="1"/>
              <a:t>ceph-authtool</a:t>
            </a:r>
            <a:r>
              <a:rPr lang="en-US" dirty="0"/>
              <a:t> creates and imports </a:t>
            </a:r>
            <a:r>
              <a:rPr lang="en-US" dirty="0" err="1"/>
              <a:t>Ceph</a:t>
            </a:r>
            <a:r>
              <a:rPr lang="en-US" dirty="0"/>
              <a:t> Cluster user for client, </a:t>
            </a:r>
            <a:r>
              <a:rPr lang="en-US" dirty="0" err="1"/>
              <a:t>mon</a:t>
            </a:r>
            <a:r>
              <a:rPr lang="en-US" dirty="0"/>
              <a:t>, and bootstrap-</a:t>
            </a:r>
            <a:r>
              <a:rPr lang="en-US" dirty="0" err="1"/>
              <a:t>osd</a:t>
            </a:r>
            <a:r>
              <a:rPr lang="en-US" dirty="0"/>
              <a:t>;</a:t>
            </a:r>
          </a:p>
          <a:p>
            <a:r>
              <a:rPr lang="en-US" dirty="0"/>
              <a:t>Enable </a:t>
            </a:r>
            <a:r>
              <a:rPr lang="en-US" dirty="0" err="1"/>
              <a:t>mon</a:t>
            </a:r>
            <a:r>
              <a:rPr lang="en-US" dirty="0"/>
              <a:t> &amp; </a:t>
            </a:r>
            <a:r>
              <a:rPr lang="en-US" dirty="0" err="1"/>
              <a:t>mgr</a:t>
            </a:r>
            <a:r>
              <a:rPr lang="en-US" dirty="0"/>
              <a:t> daemons;</a:t>
            </a:r>
          </a:p>
          <a:p>
            <a:r>
              <a:rPr lang="en-US" dirty="0"/>
              <a:t>Login each OSD nodes, and set up via </a:t>
            </a:r>
            <a:r>
              <a:rPr lang="en-US" dirty="0" err="1"/>
              <a:t>ceph</a:t>
            </a:r>
            <a:r>
              <a:rPr lang="en-US" dirty="0"/>
              <a:t>-volume</a:t>
            </a:r>
          </a:p>
          <a:p>
            <a:r>
              <a:rPr lang="en-US" dirty="0"/>
              <a:t>For RBD</a:t>
            </a:r>
          </a:p>
          <a:p>
            <a:pPr lvl="1"/>
            <a:r>
              <a:rPr lang="en-US" dirty="0" err="1"/>
              <a:t>ceph</a:t>
            </a:r>
            <a:r>
              <a:rPr lang="en-US" dirty="0"/>
              <a:t> </a:t>
            </a:r>
            <a:r>
              <a:rPr lang="en-US" dirty="0" err="1"/>
              <a:t>osd</a:t>
            </a:r>
            <a:r>
              <a:rPr lang="en-US" dirty="0"/>
              <a:t> pool create </a:t>
            </a:r>
            <a:r>
              <a:rPr lang="en-US" dirty="0" err="1"/>
              <a:t>your_pool_name</a:t>
            </a:r>
            <a:r>
              <a:rPr lang="en-US" dirty="0"/>
              <a:t> 64</a:t>
            </a:r>
          </a:p>
          <a:p>
            <a:pPr lvl="1"/>
            <a:r>
              <a:rPr lang="en-US" dirty="0" err="1"/>
              <a:t>ceph</a:t>
            </a:r>
            <a:r>
              <a:rPr lang="en-US" dirty="0"/>
              <a:t> </a:t>
            </a:r>
            <a:r>
              <a:rPr lang="en-US" dirty="0" err="1"/>
              <a:t>osd</a:t>
            </a:r>
            <a:r>
              <a:rPr lang="en-US" dirty="0"/>
              <a:t> pool set </a:t>
            </a:r>
            <a:r>
              <a:rPr lang="en-US" dirty="0" err="1"/>
              <a:t>your_pool_name</a:t>
            </a:r>
            <a:r>
              <a:rPr lang="en-US" dirty="0"/>
              <a:t> </a:t>
            </a:r>
            <a:r>
              <a:rPr lang="en-US" dirty="0" err="1"/>
              <a:t>pg_autoscale_mode</a:t>
            </a:r>
            <a:r>
              <a:rPr lang="en-US" dirty="0"/>
              <a:t> on</a:t>
            </a:r>
          </a:p>
          <a:p>
            <a:pPr lvl="1"/>
            <a:r>
              <a:rPr lang="en-US" dirty="0" err="1"/>
              <a:t>rbd</a:t>
            </a:r>
            <a:r>
              <a:rPr lang="en-US" dirty="0"/>
              <a:t> pool </a:t>
            </a:r>
            <a:r>
              <a:rPr lang="en-US" dirty="0" err="1"/>
              <a:t>init</a:t>
            </a:r>
            <a:r>
              <a:rPr lang="en-US" dirty="0"/>
              <a:t> </a:t>
            </a:r>
            <a:r>
              <a:rPr lang="en-US" dirty="0" err="1"/>
              <a:t>your_pool_name</a:t>
            </a:r>
            <a:endParaRPr lang="en-US" dirty="0"/>
          </a:p>
          <a:p>
            <a:pPr lvl="1"/>
            <a:r>
              <a:rPr lang="en-US" dirty="0" err="1"/>
              <a:t>rbd</a:t>
            </a:r>
            <a:r>
              <a:rPr lang="en-US" dirty="0"/>
              <a:t> </a:t>
            </a:r>
            <a:r>
              <a:rPr lang="en-US" dirty="0" err="1"/>
              <a:t>reate</a:t>
            </a:r>
            <a:r>
              <a:rPr lang="en-US" dirty="0"/>
              <a:t> –size  100G –pool </a:t>
            </a:r>
            <a:r>
              <a:rPr lang="en-US" dirty="0" err="1"/>
              <a:t>your_pool_name</a:t>
            </a:r>
            <a:r>
              <a:rPr lang="en-US" dirty="0"/>
              <a:t> rbd01 # Create a block device w/ 100G, rbd01 is the image name.</a:t>
            </a:r>
          </a:p>
          <a:p>
            <a:pPr lvl="1"/>
            <a:r>
              <a:rPr lang="en-US" dirty="0" err="1"/>
              <a:t>rbd</a:t>
            </a:r>
            <a:r>
              <a:rPr lang="en-US" dirty="0"/>
              <a:t> ls –l </a:t>
            </a:r>
            <a:r>
              <a:rPr lang="en-US" dirty="0" err="1"/>
              <a:t>your_pool_name</a:t>
            </a:r>
            <a:r>
              <a:rPr lang="en-US" dirty="0"/>
              <a:t>  # Confirm</a:t>
            </a:r>
          </a:p>
          <a:p>
            <a:pPr lvl="1"/>
            <a:r>
              <a:rPr lang="en-US" dirty="0" err="1"/>
              <a:t>rbd</a:t>
            </a:r>
            <a:r>
              <a:rPr lang="en-US" dirty="0"/>
              <a:t> map rbd01; </a:t>
            </a:r>
            <a:r>
              <a:rPr lang="en-US" dirty="0" err="1"/>
              <a:t>rbd</a:t>
            </a:r>
            <a:r>
              <a:rPr lang="en-US" dirty="0"/>
              <a:t> </a:t>
            </a:r>
            <a:r>
              <a:rPr lang="en-US" dirty="0" err="1"/>
              <a:t>showmapped</a:t>
            </a:r>
            <a:endParaRPr lang="en-US" dirty="0"/>
          </a:p>
          <a:p>
            <a:pPr lvl="1"/>
            <a:r>
              <a:rPr lang="en-US" dirty="0" err="1"/>
              <a:t>mkfs.xfs</a:t>
            </a:r>
            <a:r>
              <a:rPr lang="en-US" dirty="0"/>
              <a:t> /dev/rbd0</a:t>
            </a:r>
          </a:p>
          <a:p>
            <a:pPr lvl="1"/>
            <a:r>
              <a:rPr lang="en-US" dirty="0"/>
              <a:t>mount /dev/rbd0 /</a:t>
            </a:r>
            <a:r>
              <a:rPr lang="en-US" dirty="0" err="1"/>
              <a:t>mnt</a:t>
            </a:r>
            <a:endParaRPr lang="en-US" dirty="0"/>
          </a:p>
          <a:p>
            <a:r>
              <a:rPr lang="en-US" dirty="0"/>
              <a:t>For File System</a:t>
            </a:r>
          </a:p>
          <a:p>
            <a:pPr lvl="1"/>
            <a:r>
              <a:rPr lang="en-US" dirty="0" err="1"/>
              <a:t>ceph</a:t>
            </a:r>
            <a:r>
              <a:rPr lang="en-US" dirty="0"/>
              <a:t> </a:t>
            </a:r>
            <a:r>
              <a:rPr lang="en-US" dirty="0" err="1"/>
              <a:t>osd</a:t>
            </a:r>
            <a:r>
              <a:rPr lang="en-US" dirty="0"/>
              <a:t> pool create </a:t>
            </a:r>
            <a:r>
              <a:rPr lang="en-US" dirty="0" err="1"/>
              <a:t>your_pool_name</a:t>
            </a:r>
            <a:r>
              <a:rPr lang="en-US" dirty="0"/>
              <a:t> 64</a:t>
            </a:r>
          </a:p>
          <a:p>
            <a:pPr lvl="1"/>
            <a:r>
              <a:rPr lang="en-US" dirty="0" err="1"/>
              <a:t>ceph</a:t>
            </a:r>
            <a:r>
              <a:rPr lang="en-US" dirty="0"/>
              <a:t> </a:t>
            </a:r>
            <a:r>
              <a:rPr lang="en-US" dirty="0" err="1"/>
              <a:t>osd</a:t>
            </a:r>
            <a:r>
              <a:rPr lang="en-US" dirty="0"/>
              <a:t> pool create </a:t>
            </a:r>
            <a:r>
              <a:rPr lang="en-US" dirty="0" err="1"/>
              <a:t>your_pool_name_metadata</a:t>
            </a:r>
            <a:r>
              <a:rPr lang="en-US" dirty="0"/>
              <a:t> 64</a:t>
            </a:r>
          </a:p>
          <a:p>
            <a:pPr lvl="1"/>
            <a:r>
              <a:rPr lang="en-US" dirty="0" err="1"/>
              <a:t>ceph</a:t>
            </a:r>
            <a:r>
              <a:rPr lang="en-US" dirty="0"/>
              <a:t> fs new </a:t>
            </a:r>
            <a:r>
              <a:rPr lang="en-US" dirty="0" err="1"/>
              <a:t>your_cephfs_name</a:t>
            </a:r>
            <a:r>
              <a:rPr lang="en-US" dirty="0"/>
              <a:t> </a:t>
            </a:r>
            <a:r>
              <a:rPr lang="en-US" dirty="0" err="1"/>
              <a:t>your_pool_name_metadata</a:t>
            </a:r>
            <a:r>
              <a:rPr lang="en-US" dirty="0"/>
              <a:t> </a:t>
            </a:r>
            <a:r>
              <a:rPr lang="en-US" dirty="0" err="1"/>
              <a:t>your_pool_name</a:t>
            </a:r>
            <a:endParaRPr lang="en-US" dirty="0"/>
          </a:p>
          <a:p>
            <a:pPr lvl="1"/>
            <a:r>
              <a:rPr lang="en-US" dirty="0" err="1"/>
              <a:t>ceph</a:t>
            </a:r>
            <a:r>
              <a:rPr lang="en-US" dirty="0"/>
              <a:t> fs ls  #  Confirm</a:t>
            </a:r>
          </a:p>
          <a:p>
            <a:pPr lvl="1"/>
            <a:r>
              <a:rPr lang="en-US" dirty="0" err="1"/>
              <a:t>ceph-authtool</a:t>
            </a:r>
            <a:r>
              <a:rPr lang="en-US" dirty="0"/>
              <a:t> &amp; mount –t </a:t>
            </a:r>
            <a:r>
              <a:rPr lang="en-US" dirty="0" err="1"/>
              <a:t>ceph</a:t>
            </a:r>
            <a:r>
              <a:rPr lang="en-US" dirty="0"/>
              <a:t> xx.xx.xx.xx:6789:/ /</a:t>
            </a:r>
            <a:r>
              <a:rPr lang="en-US" dirty="0" err="1"/>
              <a:t>mnt</a:t>
            </a:r>
            <a:r>
              <a:rPr lang="en-US" dirty="0"/>
              <a:t> –o name=</a:t>
            </a:r>
            <a:r>
              <a:rPr lang="en-US" dirty="0" err="1"/>
              <a:t>admin,secretfile</a:t>
            </a:r>
            <a:r>
              <a:rPr lang="en-US" dirty="0"/>
              <a:t>=</a:t>
            </a:r>
            <a:r>
              <a:rPr lang="en-US" dirty="0" err="1"/>
              <a:t>admin.key</a:t>
            </a:r>
            <a:endParaRPr lang="en-US" dirty="0"/>
          </a:p>
          <a:p>
            <a:pPr lvl="1"/>
            <a:r>
              <a:rPr lang="en-US" dirty="0"/>
              <a:t>df –</a:t>
            </a:r>
            <a:r>
              <a:rPr lang="en-US" dirty="0" err="1"/>
              <a:t>hT</a:t>
            </a:r>
            <a:endParaRPr lang="en-US" dirty="0"/>
          </a:p>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15912"/>
          </a:xfrm>
        </p:spPr>
        <p:txBody>
          <a:bodyPr>
            <a:normAutofit fontScale="90000"/>
          </a:bodyPr>
          <a:lstStyle/>
          <a:p>
            <a:r>
              <a:rPr lang="en-US" dirty="0"/>
              <a:t>RADOS </a:t>
            </a:r>
            <a:r>
              <a:rPr lang="en-US" sz="2800" dirty="0"/>
              <a:t>(Reliable Autonomic Distributed Object Store)</a:t>
            </a:r>
          </a:p>
        </p:txBody>
      </p:sp>
      <p:sp>
        <p:nvSpPr>
          <p:cNvPr id="3" name="Content Placeholder 2"/>
          <p:cNvSpPr>
            <a:spLocks noGrp="1"/>
          </p:cNvSpPr>
          <p:nvPr>
            <p:ph idx="1"/>
          </p:nvPr>
        </p:nvSpPr>
        <p:spPr>
          <a:xfrm>
            <a:off x="838200" y="1114096"/>
            <a:ext cx="10515600" cy="5602013"/>
          </a:xfrm>
        </p:spPr>
        <p:txBody>
          <a:bodyPr>
            <a:normAutofit fontScale="70000" lnSpcReduction="20000"/>
          </a:bodyPr>
          <a:lstStyle/>
          <a:p>
            <a:r>
              <a:rPr lang="en-US" dirty="0"/>
              <a:t>RADOS distributes objects across the storage cluster and replicates objects for fault tolerance. RADOS contains the following major components:</a:t>
            </a:r>
          </a:p>
          <a:p>
            <a:pPr lvl="1"/>
            <a:r>
              <a:rPr lang="en-US" dirty="0"/>
              <a:t>Object Storage Device (OSD) Daemon. The storage daemon for the RADOS service, which interacts with the OSD (physical or logical storage unit for your data).</a:t>
            </a:r>
          </a:p>
          <a:p>
            <a:pPr lvl="1"/>
            <a:endParaRPr lang="en-US" dirty="0"/>
          </a:p>
          <a:p>
            <a:pPr lvl="1"/>
            <a:r>
              <a:rPr lang="en-US" dirty="0"/>
              <a:t>You must run this daemon on each server in your cluster. For each OSD, you can have an associated hard drive disk. For performance purposes, pool your hard drive disk with raid arrays, logical volume management (LVM), or B-tree file system (</a:t>
            </a:r>
            <a:r>
              <a:rPr lang="en-US" dirty="0" err="1"/>
              <a:t>Btrfs</a:t>
            </a:r>
            <a:r>
              <a:rPr lang="en-US" dirty="0"/>
              <a:t>) pooling. By default, the following pools are created: data, metadata, and RBD.</a:t>
            </a:r>
          </a:p>
          <a:p>
            <a:pPr lvl="1"/>
            <a:endParaRPr lang="en-US" dirty="0"/>
          </a:p>
          <a:p>
            <a:pPr lvl="1"/>
            <a:r>
              <a:rPr lang="en-US" dirty="0"/>
              <a:t>Meta-Data Server (MDS). Stores metadata. MDSs build a POSIX file system on top of objects for </a:t>
            </a:r>
            <a:r>
              <a:rPr lang="en-US" dirty="0" err="1"/>
              <a:t>Ceph</a:t>
            </a:r>
            <a:r>
              <a:rPr lang="en-US" dirty="0"/>
              <a:t> clients. However, if you do not use the </a:t>
            </a:r>
            <a:r>
              <a:rPr lang="en-US" dirty="0" err="1"/>
              <a:t>Ceph</a:t>
            </a:r>
            <a:r>
              <a:rPr lang="en-US" dirty="0"/>
              <a:t> file system, you do not need a metadata server.</a:t>
            </a:r>
          </a:p>
          <a:p>
            <a:pPr lvl="1"/>
            <a:endParaRPr lang="en-US" dirty="0"/>
          </a:p>
          <a:p>
            <a:pPr lvl="1"/>
            <a:r>
              <a:rPr lang="en-US" dirty="0"/>
              <a:t>Monitor (MON). A lightweight daemon that handles all communications with external applications and clients. It also provides a consensus for distributed decision making in a </a:t>
            </a:r>
            <a:r>
              <a:rPr lang="en-US" dirty="0" err="1"/>
              <a:t>Ceph</a:t>
            </a:r>
            <a:r>
              <a:rPr lang="en-US" dirty="0"/>
              <a:t>/RADOS cluster. For instance, when you mount a </a:t>
            </a:r>
            <a:r>
              <a:rPr lang="en-US" dirty="0" err="1"/>
              <a:t>Ceph</a:t>
            </a:r>
            <a:r>
              <a:rPr lang="en-US" dirty="0"/>
              <a:t> shared on a client, you point to the address of a MON server. It checks the state and the consistency of the data. In an ideal setup, you must run at least three </a:t>
            </a:r>
            <a:r>
              <a:rPr lang="en-US" dirty="0" err="1"/>
              <a:t>ceph</a:t>
            </a:r>
            <a:r>
              <a:rPr lang="en-US" dirty="0"/>
              <a:t>-mon daemons on separate servers.</a:t>
            </a:r>
          </a:p>
          <a:p>
            <a:pPr lvl="1"/>
            <a:endParaRPr lang="en-US" dirty="0"/>
          </a:p>
          <a:p>
            <a:pPr lvl="1"/>
            <a:r>
              <a:rPr lang="en-US" dirty="0" err="1"/>
              <a:t>Ceph</a:t>
            </a:r>
            <a:r>
              <a:rPr lang="en-US" dirty="0"/>
              <a:t> developers recommend that you use </a:t>
            </a:r>
            <a:r>
              <a:rPr lang="en-US" dirty="0" err="1"/>
              <a:t>Btrfs</a:t>
            </a:r>
            <a:r>
              <a:rPr lang="en-US" dirty="0"/>
              <a:t> as a file system for storage. XFS might be a better alternative for production </a:t>
            </a:r>
            <a:r>
              <a:rPr lang="en-US" dirty="0" err="1"/>
              <a:t>environments;XFS</a:t>
            </a:r>
            <a:r>
              <a:rPr lang="en-US" dirty="0"/>
              <a:t> is an excellent alternative to </a:t>
            </a:r>
            <a:r>
              <a:rPr lang="en-US" dirty="0" err="1"/>
              <a:t>Btrfs</a:t>
            </a:r>
            <a:r>
              <a:rPr lang="en-US" dirty="0"/>
              <a:t>. The ext4 file system is also compatible but does not exploit the power of </a:t>
            </a:r>
            <a:r>
              <a:rPr lang="en-US" dirty="0" err="1"/>
              <a:t>Ceph</a:t>
            </a:r>
            <a:r>
              <a:rPr lang="en-US"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453"/>
            <a:ext cx="10515600" cy="471073"/>
          </a:xfrm>
        </p:spPr>
        <p:txBody>
          <a:bodyPr>
            <a:normAutofit fontScale="90000"/>
          </a:bodyPr>
          <a:lstStyle/>
          <a:p>
            <a:r>
              <a:rPr lang="en-US" sz="2800" dirty="0" err="1"/>
              <a:t>Ceph介绍</a:t>
            </a:r>
            <a:endParaRPr lang="en-US" sz="2800" dirty="0"/>
          </a:p>
        </p:txBody>
      </p:sp>
      <p:sp>
        <p:nvSpPr>
          <p:cNvPr id="3" name="Content Placeholder 2"/>
          <p:cNvSpPr>
            <a:spLocks noGrp="1"/>
          </p:cNvSpPr>
          <p:nvPr>
            <p:ph idx="1"/>
          </p:nvPr>
        </p:nvSpPr>
        <p:spPr>
          <a:xfrm>
            <a:off x="838200" y="744279"/>
            <a:ext cx="10515600" cy="6021267"/>
          </a:xfrm>
        </p:spPr>
        <p:txBody>
          <a:bodyPr>
            <a:normAutofit fontScale="62500" lnSpcReduction="20000"/>
          </a:bodyPr>
          <a:lstStyle/>
          <a:p>
            <a:pPr marL="0" indent="0" fontAlgn="auto">
              <a:lnSpc>
                <a:spcPct val="150000"/>
              </a:lnSpc>
              <a:buNone/>
            </a:pPr>
            <a:r>
              <a:rPr lang="en-US" altLang="zh-CN" sz="2220" dirty="0" err="1">
                <a:latin typeface="+mn-ea"/>
              </a:rPr>
              <a:t>Ceph</a:t>
            </a:r>
            <a:r>
              <a:rPr lang="en-US" altLang="zh-CN" sz="2220" dirty="0">
                <a:latin typeface="+mn-ea"/>
              </a:rPr>
              <a:t> </a:t>
            </a:r>
            <a:r>
              <a:rPr lang="zh-CN" altLang="en-US" sz="2220" dirty="0">
                <a:latin typeface="+mn-ea"/>
              </a:rPr>
              <a:t>是一个统一的分布式存储系统，提供较好的性能、可靠性和可扩展性。最早起源于 </a:t>
            </a:r>
            <a:r>
              <a:rPr lang="en-US" altLang="zh-CN" sz="2220" dirty="0">
                <a:latin typeface="+mn-ea"/>
              </a:rPr>
              <a:t>Sage </a:t>
            </a:r>
            <a:r>
              <a:rPr lang="zh-CN" altLang="en-US" sz="2220" dirty="0">
                <a:latin typeface="+mn-ea"/>
              </a:rPr>
              <a:t>博士期间的工作，随后贡献给开源社区。第一个正式稳定</a:t>
            </a:r>
            <a:r>
              <a:rPr lang="en-US" altLang="zh-CN" sz="2220" dirty="0">
                <a:latin typeface="+mn-ea"/>
              </a:rPr>
              <a:t>release</a:t>
            </a:r>
            <a:r>
              <a:rPr lang="zh-CN" altLang="en-US" sz="2220" dirty="0">
                <a:latin typeface="+mn-ea"/>
              </a:rPr>
              <a:t>是</a:t>
            </a:r>
            <a:r>
              <a:rPr lang="en-US" altLang="zh-CN" sz="2220" dirty="0">
                <a:latin typeface="+mn-ea"/>
              </a:rPr>
              <a:t>2012</a:t>
            </a:r>
            <a:r>
              <a:rPr lang="zh-CN" altLang="en-US" sz="2220" dirty="0">
                <a:latin typeface="+mn-ea"/>
              </a:rPr>
              <a:t>发布的，目前最新版本是</a:t>
            </a:r>
            <a:r>
              <a:rPr lang="en-US" altLang="zh-CN" sz="2220" dirty="0">
                <a:latin typeface="+mn-ea"/>
              </a:rPr>
              <a:t>Pacific(16.2.7)</a:t>
            </a:r>
            <a:r>
              <a:rPr lang="zh-CN" altLang="en-US" sz="2220" dirty="0">
                <a:latin typeface="+mn-ea"/>
              </a:rPr>
              <a:t> </a:t>
            </a:r>
            <a:r>
              <a:rPr lang="en-US" sz="2220" dirty="0">
                <a:latin typeface="+mn-ea"/>
              </a:rPr>
              <a:t>。</a:t>
            </a:r>
            <a:r>
              <a:rPr lang="en-US" sz="2220" dirty="0" err="1">
                <a:latin typeface="+mn-ea"/>
              </a:rPr>
              <a:t>C</a:t>
            </a:r>
            <a:r>
              <a:rPr lang="en-US" altLang="zh-CN" sz="2220" dirty="0" err="1">
                <a:latin typeface="+mn-ea"/>
              </a:rPr>
              <a:t>eph</a:t>
            </a:r>
            <a:r>
              <a:rPr lang="zh-CN" altLang="en-US" sz="2220" dirty="0">
                <a:latin typeface="+mn-ea"/>
              </a:rPr>
              <a:t>是</a:t>
            </a:r>
            <a:r>
              <a:rPr lang="en-US" altLang="zh-CN" sz="2220" dirty="0">
                <a:latin typeface="+mn-ea"/>
              </a:rPr>
              <a:t>SDS</a:t>
            </a:r>
            <a:r>
              <a:rPr lang="zh-CN" altLang="en-US" sz="2220" dirty="0">
                <a:latin typeface="+mn-ea"/>
              </a:rPr>
              <a:t>可持续发展的一个底层技术。</a:t>
            </a:r>
            <a:endParaRPr lang="en-US" sz="2220" dirty="0">
              <a:latin typeface="+mn-ea"/>
            </a:endParaRPr>
          </a:p>
          <a:p>
            <a:pPr fontAlgn="auto">
              <a:lnSpc>
                <a:spcPct val="150000"/>
              </a:lnSpc>
            </a:pPr>
            <a:r>
              <a:rPr lang="zh-CN" altLang="en-US" sz="2220" dirty="0">
                <a:latin typeface="+mn-ea"/>
              </a:rPr>
              <a:t>高性能</a:t>
            </a:r>
          </a:p>
          <a:p>
            <a:pPr lvl="1">
              <a:lnSpc>
                <a:spcPct val="150000"/>
              </a:lnSpc>
            </a:pPr>
            <a:r>
              <a:rPr lang="zh-CN" altLang="en-US" sz="1820" dirty="0">
                <a:latin typeface="+mn-ea"/>
              </a:rPr>
              <a:t>抛弃了传统的集中式存储运输局寻址的方案，采用 </a:t>
            </a:r>
            <a:r>
              <a:rPr lang="en-US" altLang="zh-CN" sz="1820" dirty="0">
                <a:latin typeface="+mn-ea"/>
              </a:rPr>
              <a:t>CRUSH </a:t>
            </a:r>
            <a:r>
              <a:rPr lang="zh-CN" altLang="en-US" sz="1820" dirty="0">
                <a:latin typeface="+mn-ea"/>
              </a:rPr>
              <a:t>算法，数据分布均衡，并行度高。</a:t>
            </a:r>
          </a:p>
          <a:p>
            <a:pPr lvl="1">
              <a:lnSpc>
                <a:spcPct val="150000"/>
              </a:lnSpc>
            </a:pPr>
            <a:r>
              <a:rPr lang="zh-CN" altLang="en-US" sz="1820" dirty="0">
                <a:latin typeface="+mn-ea"/>
              </a:rPr>
              <a:t>考虑了容灾域的隔离，能够实现各类负载的副本设置规则，例如跨机房、机架感知等。</a:t>
            </a:r>
          </a:p>
          <a:p>
            <a:pPr lvl="1">
              <a:lnSpc>
                <a:spcPct val="150000"/>
              </a:lnSpc>
            </a:pPr>
            <a:r>
              <a:rPr lang="zh-CN" altLang="en-US" sz="1820" dirty="0">
                <a:latin typeface="+mn-ea"/>
              </a:rPr>
              <a:t>能够支持上千个存储节点的规模，支持 </a:t>
            </a:r>
            <a:r>
              <a:rPr lang="en-US" altLang="zh-CN" sz="1820" dirty="0">
                <a:latin typeface="+mn-ea"/>
              </a:rPr>
              <a:t>TB </a:t>
            </a:r>
            <a:r>
              <a:rPr lang="zh-CN" altLang="en-US" sz="1820" dirty="0">
                <a:latin typeface="+mn-ea"/>
              </a:rPr>
              <a:t>到 </a:t>
            </a:r>
            <a:r>
              <a:rPr lang="en-US" altLang="zh-CN" sz="1820" dirty="0">
                <a:latin typeface="+mn-ea"/>
              </a:rPr>
              <a:t>PB </a:t>
            </a:r>
            <a:r>
              <a:rPr lang="zh-CN" altLang="en-US" sz="1820" dirty="0">
                <a:latin typeface="+mn-ea"/>
              </a:rPr>
              <a:t>级的数据。</a:t>
            </a:r>
            <a:endParaRPr lang="en-US" altLang="zh-CN" sz="1820" dirty="0">
              <a:latin typeface="+mn-ea"/>
            </a:endParaRPr>
          </a:p>
          <a:p>
            <a:pPr>
              <a:lnSpc>
                <a:spcPct val="150000"/>
              </a:lnSpc>
            </a:pPr>
            <a:r>
              <a:rPr lang="zh-CN" altLang="en-US" sz="2220" dirty="0">
                <a:latin typeface="+mn-ea"/>
              </a:rPr>
              <a:t>高可用性</a:t>
            </a:r>
          </a:p>
          <a:p>
            <a:pPr lvl="1">
              <a:lnSpc>
                <a:spcPct val="150000"/>
              </a:lnSpc>
            </a:pPr>
            <a:r>
              <a:rPr lang="zh-CN" altLang="en-US" sz="1820" dirty="0">
                <a:latin typeface="+mn-ea"/>
              </a:rPr>
              <a:t>副本数可以灵活控制</a:t>
            </a:r>
          </a:p>
          <a:p>
            <a:pPr lvl="1">
              <a:lnSpc>
                <a:spcPct val="150000"/>
              </a:lnSpc>
            </a:pPr>
            <a:r>
              <a:rPr lang="zh-CN" altLang="en-US" sz="1820" dirty="0">
                <a:latin typeface="+mn-ea"/>
              </a:rPr>
              <a:t>支持故障域分离，数据强一致性</a:t>
            </a:r>
          </a:p>
          <a:p>
            <a:pPr lvl="1">
              <a:lnSpc>
                <a:spcPct val="150000"/>
              </a:lnSpc>
            </a:pPr>
            <a:r>
              <a:rPr lang="zh-CN" altLang="en-US" sz="1820" dirty="0">
                <a:latin typeface="+mn-ea"/>
              </a:rPr>
              <a:t>多种故障场景自动进行修复自愈</a:t>
            </a:r>
          </a:p>
          <a:p>
            <a:pPr lvl="1">
              <a:lnSpc>
                <a:spcPct val="150000"/>
              </a:lnSpc>
            </a:pPr>
            <a:r>
              <a:rPr lang="zh-CN" altLang="en-US" sz="1820" dirty="0">
                <a:latin typeface="+mn-ea"/>
              </a:rPr>
              <a:t>没有单点故障，自动管理</a:t>
            </a:r>
            <a:endParaRPr lang="en-US" altLang="zh-CN" sz="1820" dirty="0">
              <a:latin typeface="+mn-ea"/>
            </a:endParaRPr>
          </a:p>
          <a:p>
            <a:pPr>
              <a:lnSpc>
                <a:spcPct val="150000"/>
              </a:lnSpc>
            </a:pPr>
            <a:r>
              <a:rPr lang="zh-CN" altLang="en-US" sz="2220" dirty="0">
                <a:latin typeface="+mn-ea"/>
              </a:rPr>
              <a:t>高可扩展性</a:t>
            </a:r>
          </a:p>
          <a:p>
            <a:pPr lvl="1">
              <a:lnSpc>
                <a:spcPct val="150000"/>
              </a:lnSpc>
            </a:pPr>
            <a:r>
              <a:rPr lang="zh-CN" altLang="en-US" sz="1820" dirty="0">
                <a:latin typeface="+mn-ea"/>
              </a:rPr>
              <a:t>去中心化</a:t>
            </a:r>
          </a:p>
          <a:p>
            <a:pPr lvl="1">
              <a:lnSpc>
                <a:spcPct val="150000"/>
              </a:lnSpc>
            </a:pPr>
            <a:r>
              <a:rPr lang="zh-CN" altLang="en-US" sz="1820" dirty="0">
                <a:latin typeface="+mn-ea"/>
              </a:rPr>
              <a:t>扩展灵活</a:t>
            </a:r>
          </a:p>
          <a:p>
            <a:pPr lvl="1">
              <a:lnSpc>
                <a:spcPct val="150000"/>
              </a:lnSpc>
            </a:pPr>
            <a:r>
              <a:rPr lang="zh-CN" altLang="en-US" sz="1820" dirty="0">
                <a:latin typeface="+mn-ea"/>
              </a:rPr>
              <a:t>随着节点增加而线性增长</a:t>
            </a:r>
            <a:endParaRPr lang="en-US" altLang="zh-CN" sz="1820" dirty="0">
              <a:latin typeface="+mn-ea"/>
            </a:endParaRPr>
          </a:p>
          <a:p>
            <a:pPr>
              <a:lnSpc>
                <a:spcPct val="150000"/>
              </a:lnSpc>
            </a:pPr>
            <a:r>
              <a:rPr lang="zh-CN" altLang="en-US" sz="2220" dirty="0">
                <a:latin typeface="+mn-ea"/>
              </a:rPr>
              <a:t>特性丰富</a:t>
            </a:r>
          </a:p>
          <a:p>
            <a:pPr lvl="1">
              <a:lnSpc>
                <a:spcPct val="150000"/>
              </a:lnSpc>
            </a:pPr>
            <a:r>
              <a:rPr lang="zh-CN" altLang="en-US" sz="1820" dirty="0">
                <a:latin typeface="+mn-ea"/>
              </a:rPr>
              <a:t>支持三种存储接口：块存储、文件存储、对象存储</a:t>
            </a:r>
          </a:p>
          <a:p>
            <a:pPr lvl="1">
              <a:lnSpc>
                <a:spcPct val="150000"/>
              </a:lnSpc>
            </a:pPr>
            <a:r>
              <a:rPr lang="zh-CN" altLang="en-US" sz="1820" dirty="0">
                <a:latin typeface="+mn-ea"/>
              </a:rPr>
              <a:t>支持自定义接口，支持多种语言驱动</a:t>
            </a:r>
            <a:endParaRPr lang="en-US" sz="1820" dirty="0">
              <a:latin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838200" y="1825624"/>
            <a:ext cx="10515600" cy="4865107"/>
          </a:xfrm>
        </p:spPr>
        <p:txBody>
          <a:bodyPr>
            <a:normAutofit fontScale="62500" lnSpcReduction="20000"/>
          </a:bodyPr>
          <a:lstStyle/>
          <a:p>
            <a:pPr>
              <a:lnSpc>
                <a:spcPct val="120000"/>
              </a:lnSpc>
            </a:pPr>
            <a:r>
              <a:rPr lang="en-US" dirty="0">
                <a:hlinkClick r:id="rId2"/>
              </a:rPr>
              <a:t>https://www.howtoforge.com/tutorial/how-to-build-a-ceph-cluster-on-centos-7/</a:t>
            </a:r>
            <a:endParaRPr lang="en-US" dirty="0"/>
          </a:p>
          <a:p>
            <a:pPr>
              <a:lnSpc>
                <a:spcPct val="120000"/>
              </a:lnSpc>
            </a:pPr>
            <a:r>
              <a:rPr lang="en-US" dirty="0"/>
              <a:t>https://computingforgeeks.com/install-and-configure-ceph-storage-cluster-on-centos-linux/</a:t>
            </a:r>
          </a:p>
          <a:p>
            <a:pPr>
              <a:lnSpc>
                <a:spcPct val="120000"/>
              </a:lnSpc>
            </a:pPr>
            <a:r>
              <a:rPr lang="en-US" dirty="0">
                <a:hlinkClick r:id="rId3"/>
              </a:rPr>
              <a:t>https://blog.dianduidian.com/post/%E4%BD%BF%E7%94%A8rook%E6%90%AD%E5%BB%BAceph%E9%9B%86%E7%BE%A4/</a:t>
            </a:r>
            <a:endParaRPr lang="en-US" dirty="0"/>
          </a:p>
          <a:p>
            <a:pPr>
              <a:lnSpc>
                <a:spcPct val="120000"/>
              </a:lnSpc>
            </a:pPr>
            <a:r>
              <a:rPr lang="en-US" dirty="0">
                <a:hlinkClick r:id="rId4"/>
              </a:rPr>
              <a:t>https://www.liukui.tech/2020/02/10/Rook%E9%83%A8%E7%BD%B2Ceph%E9%9B%86%E7%BE%A4/</a:t>
            </a:r>
            <a:endParaRPr lang="en-US" dirty="0"/>
          </a:p>
          <a:p>
            <a:pPr>
              <a:lnSpc>
                <a:spcPct val="120000"/>
              </a:lnSpc>
            </a:pPr>
            <a:r>
              <a:rPr lang="en-US" dirty="0"/>
              <a:t>QEMU Virtual Machine Optimization: https://null-src.com/posts/qemu-optimization/post.php</a:t>
            </a:r>
          </a:p>
          <a:p>
            <a:pPr>
              <a:lnSpc>
                <a:spcPct val="120000"/>
              </a:lnSpc>
            </a:pPr>
            <a:r>
              <a:rPr lang="zh-CN" altLang="en-US" dirty="0"/>
              <a:t>设想在一个理想状态下，混合云实现公共云、私有云甚至自建机房混合使用，核心和稳定的业务放私有部分，外围和弹性的业务放公共云，数据和应用统一管理并且能够在两种云中间自由移动。理论上，对客户来说，混合云的方式既留了核心数据，降低了迁移风险，又能在原来资源的基础上增加公共云的弹性，一举多得。混合云一部分由客户搭建、拥有、控制和运行，但平台的管理、维护和支持则由公有云提供商负责，这一“混合”的现实注定了客户需要妥善处理一些挑战。</a:t>
            </a:r>
            <a:endParaRPr lang="en-US" altLang="zh-CN" dirty="0"/>
          </a:p>
          <a:p>
            <a:pPr>
              <a:lnSpc>
                <a:spcPct val="120000"/>
              </a:lnSpc>
            </a:pPr>
            <a:r>
              <a:rPr lang="zh-CN" altLang="en-US" dirty="0"/>
              <a:t>如何构建业务节点，且快速融合到一个集群中。根据云的基本业务分为：计算，网络和存储。那么，我们考虑如何安装基本软件到一个节点，当这个节点接入网络时，它能快速接入集群。</a:t>
            </a:r>
            <a:endParaRPr lang="en-US" altLang="zh-CN" dirty="0"/>
          </a:p>
          <a:p>
            <a:pPr>
              <a:lnSpc>
                <a:spcPct val="120000"/>
              </a:lnSpc>
            </a:pP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25704-C4C5-4FC2-B5AB-D72EB94D8860}"/>
              </a:ext>
            </a:extLst>
          </p:cNvPr>
          <p:cNvSpPr>
            <a:spLocks noGrp="1"/>
          </p:cNvSpPr>
          <p:nvPr>
            <p:ph type="title"/>
          </p:nvPr>
        </p:nvSpPr>
        <p:spPr>
          <a:xfrm>
            <a:off x="838200" y="225979"/>
            <a:ext cx="10515600" cy="181527"/>
          </a:xfrm>
        </p:spPr>
        <p:txBody>
          <a:bodyPr>
            <a:noAutofit/>
          </a:bodyPr>
          <a:lstStyle/>
          <a:p>
            <a:r>
              <a:rPr lang="en-US" sz="3600" dirty="0"/>
              <a:t>Remove VG &amp; LV in Linux</a:t>
            </a:r>
          </a:p>
        </p:txBody>
      </p:sp>
      <p:sp>
        <p:nvSpPr>
          <p:cNvPr id="3" name="Content Placeholder 2">
            <a:extLst>
              <a:ext uri="{FF2B5EF4-FFF2-40B4-BE49-F238E27FC236}">
                <a16:creationId xmlns:a16="http://schemas.microsoft.com/office/drawing/2014/main" id="{8A67E971-8E6D-446E-BF00-FC0601687822}"/>
              </a:ext>
            </a:extLst>
          </p:cNvPr>
          <p:cNvSpPr>
            <a:spLocks noGrp="1"/>
          </p:cNvSpPr>
          <p:nvPr>
            <p:ph idx="1"/>
          </p:nvPr>
        </p:nvSpPr>
        <p:spPr>
          <a:xfrm>
            <a:off x="838200" y="914400"/>
            <a:ext cx="10515600" cy="5262563"/>
          </a:xfrm>
        </p:spPr>
        <p:txBody>
          <a:bodyPr/>
          <a:lstStyle/>
          <a:p>
            <a:r>
              <a:rPr lang="en-US" dirty="0"/>
              <a:t>df –</a:t>
            </a:r>
            <a:r>
              <a:rPr lang="en-US" dirty="0" err="1"/>
              <a:t>hP</a:t>
            </a:r>
            <a:r>
              <a:rPr lang="en-US" dirty="0"/>
              <a:t>	/* List all mount directories */</a:t>
            </a:r>
          </a:p>
          <a:p>
            <a:r>
              <a:rPr lang="en-US" dirty="0" err="1"/>
              <a:t>lvs</a:t>
            </a:r>
            <a:r>
              <a:rPr lang="en-US" dirty="0"/>
              <a:t>	/* Retrieve all VG </a:t>
            </a:r>
            <a:r>
              <a:rPr lang="en-US" dirty="0">
                <a:sym typeface="Wingdings" panose="05000000000000000000" pitchFamily="2" charset="2"/>
              </a:rPr>
              <a:t>-- LV pair information */</a:t>
            </a:r>
          </a:p>
          <a:p>
            <a:r>
              <a:rPr lang="en-US" dirty="0" err="1">
                <a:sym typeface="Wingdings" panose="05000000000000000000" pitchFamily="2" charset="2"/>
              </a:rPr>
              <a:t>lsblk</a:t>
            </a:r>
            <a:r>
              <a:rPr lang="en-US" dirty="0">
                <a:sym typeface="Wingdings" panose="05000000000000000000" pitchFamily="2" charset="2"/>
              </a:rPr>
              <a:t>		/* Retrieve all VG - LV pair and mount info */</a:t>
            </a:r>
          </a:p>
          <a:p>
            <a:r>
              <a:rPr lang="en-US" dirty="0" err="1">
                <a:sym typeface="Wingdings" panose="05000000000000000000" pitchFamily="2" charset="2"/>
              </a:rPr>
              <a:t>lvremove</a:t>
            </a:r>
            <a:r>
              <a:rPr lang="en-US" dirty="0">
                <a:sym typeface="Wingdings" panose="05000000000000000000" pitchFamily="2" charset="2"/>
              </a:rPr>
              <a:t> /dev/</a:t>
            </a:r>
            <a:r>
              <a:rPr lang="en-US" dirty="0" err="1">
                <a:sym typeface="Wingdings" panose="05000000000000000000" pitchFamily="2" charset="2"/>
              </a:rPr>
              <a:t>VG_name+LV_name</a:t>
            </a:r>
            <a:r>
              <a:rPr lang="en-US" dirty="0">
                <a:sym typeface="Wingdings" panose="05000000000000000000" pitchFamily="2" charset="2"/>
              </a:rPr>
              <a:t>		/* Remove LV from VG */</a:t>
            </a:r>
          </a:p>
          <a:p>
            <a:r>
              <a:rPr lang="en-US" dirty="0" err="1">
                <a:sym typeface="Wingdings" panose="05000000000000000000" pitchFamily="2" charset="2"/>
              </a:rPr>
              <a:t>vgremove</a:t>
            </a:r>
            <a:r>
              <a:rPr lang="en-US" dirty="0">
                <a:sym typeface="Wingdings" panose="05000000000000000000" pitchFamily="2" charset="2"/>
              </a:rPr>
              <a:t> </a:t>
            </a:r>
            <a:r>
              <a:rPr lang="en-US" dirty="0" err="1">
                <a:sym typeface="Wingdings" panose="05000000000000000000" pitchFamily="2" charset="2"/>
              </a:rPr>
              <a:t>VG_name</a:t>
            </a:r>
            <a:r>
              <a:rPr lang="en-US" dirty="0">
                <a:sym typeface="Wingdings" panose="05000000000000000000" pitchFamily="2" charset="2"/>
              </a:rPr>
              <a:t>	/* Remove VG */</a:t>
            </a:r>
          </a:p>
          <a:p>
            <a:r>
              <a:rPr lang="en-US" dirty="0" err="1">
                <a:sym typeface="Wingdings" panose="05000000000000000000" pitchFamily="2" charset="2"/>
              </a:rPr>
              <a:t>pvremove</a:t>
            </a:r>
            <a:r>
              <a:rPr lang="en-US" dirty="0">
                <a:sym typeface="Wingdings" panose="05000000000000000000" pitchFamily="2" charset="2"/>
              </a:rPr>
              <a:t> /dev/</a:t>
            </a:r>
            <a:r>
              <a:rPr lang="en-US" dirty="0" err="1">
                <a:sym typeface="Wingdings" panose="05000000000000000000" pitchFamily="2" charset="2"/>
              </a:rPr>
              <a:t>sdX</a:t>
            </a:r>
            <a:r>
              <a:rPr lang="en-US" dirty="0">
                <a:sym typeface="Wingdings" panose="05000000000000000000" pitchFamily="2" charset="2"/>
              </a:rPr>
              <a:t> /dev/</a:t>
            </a:r>
            <a:r>
              <a:rPr lang="en-US" dirty="0" err="1">
                <a:sym typeface="Wingdings" panose="05000000000000000000" pitchFamily="2" charset="2"/>
              </a:rPr>
              <a:t>sdY</a:t>
            </a:r>
            <a:r>
              <a:rPr lang="en-US" dirty="0">
                <a:sym typeface="Wingdings" panose="05000000000000000000" pitchFamily="2" charset="2"/>
              </a:rPr>
              <a:t> …  </a:t>
            </a:r>
            <a:r>
              <a:rPr lang="en-US" sz="1600" dirty="0">
                <a:sym typeface="Wingdings" panose="05000000000000000000" pitchFamily="2" charset="2"/>
              </a:rPr>
              <a:t>/* Delete physical Volumes being used for the volume group */</a:t>
            </a:r>
            <a:endParaRPr lang="en-US" sz="1600" dirty="0"/>
          </a:p>
        </p:txBody>
      </p:sp>
    </p:spTree>
    <p:extLst>
      <p:ext uri="{BB962C8B-B14F-4D97-AF65-F5344CB8AC3E}">
        <p14:creationId xmlns:p14="http://schemas.microsoft.com/office/powerpoint/2010/main" val="2068909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E531-858A-45D0-B5D7-B6D5703AFAF6}"/>
              </a:ext>
            </a:extLst>
          </p:cNvPr>
          <p:cNvSpPr>
            <a:spLocks noGrp="1"/>
          </p:cNvSpPr>
          <p:nvPr>
            <p:ph type="title"/>
          </p:nvPr>
        </p:nvSpPr>
        <p:spPr>
          <a:xfrm>
            <a:off x="838200" y="255797"/>
            <a:ext cx="10515600" cy="315912"/>
          </a:xfrm>
        </p:spPr>
        <p:txBody>
          <a:bodyPr>
            <a:normAutofit fontScale="90000"/>
          </a:bodyPr>
          <a:lstStyle/>
          <a:p>
            <a:r>
              <a:rPr lang="en-US" dirty="0"/>
              <a:t>How to Uninstall </a:t>
            </a:r>
            <a:r>
              <a:rPr lang="en-US" dirty="0" err="1"/>
              <a:t>Ceph</a:t>
            </a:r>
            <a:r>
              <a:rPr lang="en-US" dirty="0"/>
              <a:t> Cluster completely</a:t>
            </a:r>
          </a:p>
        </p:txBody>
      </p:sp>
      <p:sp>
        <p:nvSpPr>
          <p:cNvPr id="3" name="Content Placeholder 2">
            <a:extLst>
              <a:ext uri="{FF2B5EF4-FFF2-40B4-BE49-F238E27FC236}">
                <a16:creationId xmlns:a16="http://schemas.microsoft.com/office/drawing/2014/main" id="{F1F32EBF-0615-4546-8858-C1684723131E}"/>
              </a:ext>
            </a:extLst>
          </p:cNvPr>
          <p:cNvSpPr>
            <a:spLocks noGrp="1"/>
          </p:cNvSpPr>
          <p:nvPr>
            <p:ph idx="1"/>
          </p:nvPr>
        </p:nvSpPr>
        <p:spPr>
          <a:xfrm>
            <a:off x="838200" y="1013791"/>
            <a:ext cx="10515600" cy="5163172"/>
          </a:xfrm>
        </p:spPr>
        <p:txBody>
          <a:bodyPr/>
          <a:lstStyle/>
          <a:p>
            <a:r>
              <a:rPr lang="en-US" dirty="0" err="1"/>
              <a:t>ceph</a:t>
            </a:r>
            <a:r>
              <a:rPr lang="en-US" dirty="0"/>
              <a:t> </a:t>
            </a:r>
            <a:r>
              <a:rPr lang="en-US" dirty="0" err="1"/>
              <a:t>orch</a:t>
            </a:r>
            <a:r>
              <a:rPr lang="en-US" dirty="0"/>
              <a:t> </a:t>
            </a:r>
            <a:r>
              <a:rPr lang="en-US" dirty="0" err="1"/>
              <a:t>ps</a:t>
            </a:r>
            <a:r>
              <a:rPr lang="en-US" dirty="0"/>
              <a:t>  /* List all daemon */</a:t>
            </a:r>
          </a:p>
          <a:p>
            <a:r>
              <a:rPr lang="en-US" dirty="0" err="1"/>
              <a:t>ceph</a:t>
            </a:r>
            <a:r>
              <a:rPr lang="en-US" dirty="0"/>
              <a:t> </a:t>
            </a:r>
            <a:r>
              <a:rPr lang="en-US" dirty="0" err="1"/>
              <a:t>orch</a:t>
            </a:r>
            <a:r>
              <a:rPr lang="en-US" dirty="0"/>
              <a:t> daemon rm </a:t>
            </a:r>
            <a:r>
              <a:rPr lang="en-US" dirty="0" err="1"/>
              <a:t>xxxx</a:t>
            </a:r>
            <a:r>
              <a:rPr lang="en-US" dirty="0"/>
              <a:t>  /* </a:t>
            </a:r>
            <a:r>
              <a:rPr lang="en-US" dirty="0" err="1"/>
              <a:t>xxxx</a:t>
            </a:r>
            <a:r>
              <a:rPr lang="en-US" dirty="0"/>
              <a:t> are the listed daemons */</a:t>
            </a:r>
          </a:p>
          <a:p>
            <a:r>
              <a:rPr lang="en-US" dirty="0" err="1"/>
              <a:t>systemctl</a:t>
            </a:r>
            <a:r>
              <a:rPr lang="en-US" dirty="0"/>
              <a:t> –all | grep </a:t>
            </a:r>
            <a:r>
              <a:rPr lang="en-US" dirty="0" err="1"/>
              <a:t>ceph</a:t>
            </a:r>
            <a:endParaRPr lang="en-US" dirty="0"/>
          </a:p>
          <a:p>
            <a:r>
              <a:rPr lang="en-US" dirty="0" err="1"/>
              <a:t>systemctl</a:t>
            </a:r>
            <a:r>
              <a:rPr lang="en-US" dirty="0"/>
              <a:t> stop / disable XXXX</a:t>
            </a:r>
          </a:p>
          <a:p>
            <a:r>
              <a:rPr lang="en-US" dirty="0"/>
              <a:t>rm –</a:t>
            </a:r>
            <a:r>
              <a:rPr lang="en-US" dirty="0" err="1"/>
              <a:t>fr</a:t>
            </a:r>
            <a:r>
              <a:rPr lang="en-US" dirty="0"/>
              <a:t> /</a:t>
            </a:r>
            <a:r>
              <a:rPr lang="en-US" dirty="0" err="1"/>
              <a:t>etc</a:t>
            </a:r>
            <a:r>
              <a:rPr lang="en-US" dirty="0"/>
              <a:t>/</a:t>
            </a:r>
            <a:r>
              <a:rPr lang="en-US" dirty="0" err="1"/>
              <a:t>systemd</a:t>
            </a:r>
            <a:r>
              <a:rPr lang="en-US" dirty="0"/>
              <a:t>/system/</a:t>
            </a:r>
            <a:r>
              <a:rPr lang="en-US" dirty="0" err="1"/>
              <a:t>ceph</a:t>
            </a:r>
            <a:r>
              <a:rPr lang="en-US" dirty="0"/>
              <a:t>*</a:t>
            </a:r>
          </a:p>
          <a:p>
            <a:r>
              <a:rPr lang="en-US" dirty="0"/>
              <a:t>rm –</a:t>
            </a:r>
            <a:r>
              <a:rPr lang="en-US" dirty="0" err="1"/>
              <a:t>fr</a:t>
            </a:r>
            <a:r>
              <a:rPr lang="en-US" dirty="0"/>
              <a:t> /var/lib/</a:t>
            </a:r>
            <a:r>
              <a:rPr lang="en-US" dirty="0" err="1"/>
              <a:t>ceph</a:t>
            </a:r>
            <a:r>
              <a:rPr lang="en-US" dirty="0"/>
              <a:t>*</a:t>
            </a:r>
          </a:p>
          <a:p>
            <a:r>
              <a:rPr lang="en-US" dirty="0"/>
              <a:t>reboot</a:t>
            </a:r>
          </a:p>
        </p:txBody>
      </p:sp>
    </p:spTree>
    <p:extLst>
      <p:ext uri="{BB962C8B-B14F-4D97-AF65-F5344CB8AC3E}">
        <p14:creationId xmlns:p14="http://schemas.microsoft.com/office/powerpoint/2010/main" val="4085800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5919"/>
            <a:ext cx="10515600" cy="62258"/>
          </a:xfrm>
        </p:spPr>
        <p:txBody>
          <a:bodyPr>
            <a:normAutofit fontScale="90000"/>
          </a:bodyPr>
          <a:lstStyle/>
          <a:p>
            <a:r>
              <a:rPr lang="en-US" sz="3200" dirty="0"/>
              <a:t>Trouble Shooting</a:t>
            </a:r>
          </a:p>
        </p:txBody>
      </p:sp>
      <p:sp>
        <p:nvSpPr>
          <p:cNvPr id="3" name="Content Placeholder 2"/>
          <p:cNvSpPr>
            <a:spLocks noGrp="1"/>
          </p:cNvSpPr>
          <p:nvPr>
            <p:ph idx="1"/>
          </p:nvPr>
        </p:nvSpPr>
        <p:spPr>
          <a:xfrm>
            <a:off x="838200" y="596348"/>
            <a:ext cx="10515600" cy="6057504"/>
          </a:xfrm>
        </p:spPr>
        <p:txBody>
          <a:bodyPr>
            <a:normAutofit fontScale="77500" lnSpcReduction="20000"/>
          </a:bodyPr>
          <a:lstStyle/>
          <a:p>
            <a:r>
              <a:rPr lang="en-US" dirty="0"/>
              <a:t>Installation </a:t>
            </a:r>
            <a:r>
              <a:rPr lang="en-US" dirty="0" err="1"/>
              <a:t>Ceph</a:t>
            </a:r>
            <a:r>
              <a:rPr lang="en-US" dirty="0"/>
              <a:t> Pacific via </a:t>
            </a:r>
            <a:r>
              <a:rPr lang="en-US" dirty="0" err="1"/>
              <a:t>cephadm</a:t>
            </a:r>
            <a:r>
              <a:rPr lang="en-US" dirty="0"/>
              <a:t> utility</a:t>
            </a:r>
          </a:p>
          <a:p>
            <a:pPr lvl="1"/>
            <a:r>
              <a:rPr lang="en-US" dirty="0"/>
              <a:t>After installation and running up, “docker </a:t>
            </a:r>
            <a:r>
              <a:rPr lang="en-US" dirty="0" err="1"/>
              <a:t>ps</a:t>
            </a:r>
            <a:r>
              <a:rPr lang="en-US" dirty="0"/>
              <a:t>” to see all services running scripts location and contents (Ex. </a:t>
            </a:r>
            <a:r>
              <a:rPr lang="en-US" dirty="0">
                <a:hlinkClick r:id="rId3"/>
              </a:rPr>
              <a:t>/</a:t>
            </a:r>
            <a:r>
              <a:rPr lang="en-US" dirty="0" err="1">
                <a:hlinkClick r:id="rId3"/>
              </a:rPr>
              <a:t>etc</a:t>
            </a:r>
            <a:r>
              <a:rPr lang="en-US" dirty="0">
                <a:hlinkClick r:id="rId3"/>
              </a:rPr>
              <a:t>/</a:t>
            </a:r>
            <a:r>
              <a:rPr lang="en-US" dirty="0" err="1">
                <a:hlinkClick r:id="rId3"/>
              </a:rPr>
              <a:t>systemd</a:t>
            </a:r>
            <a:r>
              <a:rPr lang="en-US" dirty="0">
                <a:hlinkClick r:id="rId3"/>
              </a:rPr>
              <a:t>/system/ceph-4658b04a-91f0-11ec-80e5-a4bf0174fb54@.service</a:t>
            </a:r>
            <a:r>
              <a:rPr lang="en-US" dirty="0"/>
              <a:t>) that we can see all these services running as container instances, here 4658b04a-91f0-11ec-80e5-a4bf0174fb54 is the </a:t>
            </a:r>
            <a:r>
              <a:rPr lang="en-US" dirty="0" err="1"/>
              <a:t>Ceph</a:t>
            </a:r>
            <a:r>
              <a:rPr lang="en-US" dirty="0"/>
              <a:t> Cluster </a:t>
            </a:r>
            <a:r>
              <a:rPr lang="en-US" dirty="0" err="1"/>
              <a:t>fsid</a:t>
            </a:r>
            <a:r>
              <a:rPr lang="en-US" dirty="0"/>
              <a:t>. “</a:t>
            </a:r>
            <a:r>
              <a:rPr lang="en-US" dirty="0" err="1"/>
              <a:t>ceph</a:t>
            </a:r>
            <a:r>
              <a:rPr lang="en-US" dirty="0"/>
              <a:t> </a:t>
            </a:r>
            <a:r>
              <a:rPr lang="en-US" dirty="0" err="1"/>
              <a:t>orch</a:t>
            </a:r>
            <a:r>
              <a:rPr lang="en-US" dirty="0"/>
              <a:t> </a:t>
            </a:r>
            <a:r>
              <a:rPr lang="en-US" dirty="0" err="1"/>
              <a:t>ps</a:t>
            </a:r>
            <a:r>
              <a:rPr lang="en-US" dirty="0"/>
              <a:t>” shows all containers instances of </a:t>
            </a:r>
            <a:r>
              <a:rPr lang="en-US" dirty="0" err="1"/>
              <a:t>Ceph</a:t>
            </a:r>
            <a:r>
              <a:rPr lang="en-US" dirty="0"/>
              <a:t> running.</a:t>
            </a:r>
          </a:p>
          <a:p>
            <a:r>
              <a:rPr lang="en-US" dirty="0"/>
              <a:t>Before delete pool, use command: </a:t>
            </a:r>
          </a:p>
          <a:p>
            <a:pPr lvl="1"/>
            <a:r>
              <a:rPr lang="en-US" dirty="0" err="1"/>
              <a:t>ceph</a:t>
            </a:r>
            <a:r>
              <a:rPr lang="en-US" dirty="0"/>
              <a:t> tell mon.\* </a:t>
            </a:r>
            <a:r>
              <a:rPr lang="en-US" dirty="0" err="1"/>
              <a:t>injectargs</a:t>
            </a:r>
            <a:r>
              <a:rPr lang="en-US" dirty="0"/>
              <a:t> '--</a:t>
            </a:r>
            <a:r>
              <a:rPr lang="en-US" dirty="0" err="1"/>
              <a:t>mon</a:t>
            </a:r>
            <a:r>
              <a:rPr lang="en-US" dirty="0"/>
              <a:t>-allow-pool-delete=true'</a:t>
            </a:r>
          </a:p>
          <a:p>
            <a:pPr lvl="1"/>
            <a:r>
              <a:rPr lang="en-US" dirty="0" err="1"/>
              <a:t>ceph</a:t>
            </a:r>
            <a:r>
              <a:rPr lang="en-US" dirty="0"/>
              <a:t> </a:t>
            </a:r>
            <a:r>
              <a:rPr lang="en-US" dirty="0" err="1"/>
              <a:t>osd</a:t>
            </a:r>
            <a:r>
              <a:rPr lang="en-US" dirty="0"/>
              <a:t> pool rm test-pool </a:t>
            </a:r>
            <a:r>
              <a:rPr lang="en-US" dirty="0" err="1"/>
              <a:t>test-pool</a:t>
            </a:r>
            <a:r>
              <a:rPr lang="en-US" dirty="0"/>
              <a:t> --yes-</a:t>
            </a:r>
            <a:r>
              <a:rPr lang="en-US" dirty="0" err="1"/>
              <a:t>i</a:t>
            </a:r>
            <a:r>
              <a:rPr lang="en-US" dirty="0"/>
              <a:t>-really-really-mean-it</a:t>
            </a:r>
          </a:p>
          <a:p>
            <a:r>
              <a:rPr lang="en-US" dirty="0"/>
              <a:t>To remove </a:t>
            </a:r>
            <a:r>
              <a:rPr lang="en-US" dirty="0" err="1"/>
              <a:t>cephfs</a:t>
            </a:r>
            <a:r>
              <a:rPr lang="en-US" dirty="0"/>
              <a:t> via </a:t>
            </a:r>
            <a:r>
              <a:rPr lang="en-US" dirty="0" err="1"/>
              <a:t>ceph</a:t>
            </a:r>
            <a:r>
              <a:rPr lang="en-US" dirty="0"/>
              <a:t> fs volume create iot-cephfs-test-1 --placement="worker-1,worker-2,worker-3"</a:t>
            </a:r>
          </a:p>
          <a:p>
            <a:pPr lvl="1"/>
            <a:r>
              <a:rPr lang="en-US" dirty="0" err="1"/>
              <a:t>sudo</a:t>
            </a:r>
            <a:r>
              <a:rPr lang="en-US" dirty="0"/>
              <a:t> </a:t>
            </a:r>
            <a:r>
              <a:rPr lang="en-US" dirty="0" err="1"/>
              <a:t>ceph</a:t>
            </a:r>
            <a:r>
              <a:rPr lang="en-US" dirty="0"/>
              <a:t> config set </a:t>
            </a:r>
            <a:r>
              <a:rPr lang="en-US" dirty="0" err="1"/>
              <a:t>mon</a:t>
            </a:r>
            <a:r>
              <a:rPr lang="en-US" dirty="0"/>
              <a:t> </a:t>
            </a:r>
            <a:r>
              <a:rPr lang="en-US" dirty="0" err="1"/>
              <a:t>mon_allow_pool_delete</a:t>
            </a:r>
            <a:r>
              <a:rPr lang="en-US" dirty="0"/>
              <a:t> true</a:t>
            </a:r>
          </a:p>
          <a:p>
            <a:pPr lvl="1"/>
            <a:r>
              <a:rPr lang="en-US" dirty="0" err="1"/>
              <a:t>sudo</a:t>
            </a:r>
            <a:r>
              <a:rPr lang="en-US" dirty="0"/>
              <a:t> </a:t>
            </a:r>
            <a:r>
              <a:rPr lang="en-US" dirty="0" err="1"/>
              <a:t>ceph</a:t>
            </a:r>
            <a:r>
              <a:rPr lang="en-US" dirty="0"/>
              <a:t> fs volume rm  iot_cephfs_test_1 --yes-</a:t>
            </a:r>
            <a:r>
              <a:rPr lang="en-US" dirty="0" err="1"/>
              <a:t>i</a:t>
            </a:r>
            <a:r>
              <a:rPr lang="en-US" dirty="0"/>
              <a:t>-really-mean-it	/* iot_cephfs_test_1 reported by </a:t>
            </a:r>
            <a:r>
              <a:rPr lang="en-US" dirty="0" err="1"/>
              <a:t>ceph</a:t>
            </a:r>
            <a:r>
              <a:rPr lang="en-US" dirty="0"/>
              <a:t> fs ls */</a:t>
            </a:r>
          </a:p>
          <a:p>
            <a:r>
              <a:rPr lang="en-US" dirty="0"/>
              <a:t>When the </a:t>
            </a:r>
            <a:r>
              <a:rPr lang="en-US" dirty="0" err="1"/>
              <a:t>ceph_admin</a:t>
            </a:r>
            <a:r>
              <a:rPr lang="en-US" dirty="0"/>
              <a:t> node is in different CIDR network </a:t>
            </a:r>
            <a:r>
              <a:rPr lang="en-US" dirty="0" err="1"/>
              <a:t>segement</a:t>
            </a:r>
            <a:r>
              <a:rPr lang="en-US" dirty="0"/>
              <a:t> from OSD nodes, if we want to enable multiple nodes to run MON, execute:</a:t>
            </a:r>
          </a:p>
          <a:p>
            <a:pPr lvl="1"/>
            <a:r>
              <a:rPr lang="en-US" dirty="0" err="1"/>
              <a:t>ceph</a:t>
            </a:r>
            <a:r>
              <a:rPr lang="en-US" dirty="0"/>
              <a:t> </a:t>
            </a:r>
            <a:r>
              <a:rPr lang="en-US" dirty="0" err="1"/>
              <a:t>orch</a:t>
            </a:r>
            <a:r>
              <a:rPr lang="en-US" dirty="0"/>
              <a:t> apply </a:t>
            </a:r>
            <a:r>
              <a:rPr lang="en-US" dirty="0" err="1"/>
              <a:t>mon</a:t>
            </a:r>
            <a:r>
              <a:rPr lang="en-US" dirty="0"/>
              <a:t> --unmanaged</a:t>
            </a:r>
          </a:p>
          <a:p>
            <a:pPr lvl="1"/>
            <a:r>
              <a:rPr lang="en-US" dirty="0" err="1"/>
              <a:t>ceph</a:t>
            </a:r>
            <a:r>
              <a:rPr lang="en-US" dirty="0"/>
              <a:t> </a:t>
            </a:r>
            <a:r>
              <a:rPr lang="en-US" dirty="0" err="1"/>
              <a:t>orch</a:t>
            </a:r>
            <a:r>
              <a:rPr lang="en-US" dirty="0"/>
              <a:t> daemon add </a:t>
            </a:r>
            <a:r>
              <a:rPr lang="en-US" dirty="0" err="1"/>
              <a:t>mon</a:t>
            </a:r>
            <a:r>
              <a:rPr lang="en-US" dirty="0"/>
              <a:t> newhost1:10.1.2.123	</a:t>
            </a:r>
            <a:r>
              <a:rPr lang="en-US" sz="1400" dirty="0"/>
              <a:t>/* newhost1 and 10.1.2.123 is the example */</a:t>
            </a:r>
          </a:p>
          <a:p>
            <a:pPr lvl="1"/>
            <a:r>
              <a:rPr lang="en-US" dirty="0" err="1"/>
              <a:t>ceph</a:t>
            </a:r>
            <a:r>
              <a:rPr lang="en-US" dirty="0"/>
              <a:t> </a:t>
            </a:r>
            <a:r>
              <a:rPr lang="en-US" dirty="0" err="1"/>
              <a:t>orch</a:t>
            </a:r>
            <a:r>
              <a:rPr lang="en-US" dirty="0"/>
              <a:t> daemon add </a:t>
            </a:r>
            <a:r>
              <a:rPr lang="en-US" dirty="0" err="1"/>
              <a:t>mon</a:t>
            </a:r>
            <a:r>
              <a:rPr lang="en-US" dirty="0"/>
              <a:t> newhost2:10.1.2.0/24</a:t>
            </a:r>
          </a:p>
          <a:p>
            <a:r>
              <a:rPr lang="en-US" dirty="0"/>
              <a:t>Check </a:t>
            </a:r>
            <a:r>
              <a:rPr lang="en-US" dirty="0" err="1"/>
              <a:t>ceph</a:t>
            </a:r>
            <a:r>
              <a:rPr lang="en-US" dirty="0"/>
              <a:t> cluster daemon running status: </a:t>
            </a:r>
            <a:r>
              <a:rPr lang="en-US" dirty="0" err="1"/>
              <a:t>sudo</a:t>
            </a:r>
            <a:r>
              <a:rPr lang="en-US" dirty="0"/>
              <a:t> </a:t>
            </a:r>
            <a:r>
              <a:rPr lang="en-US" dirty="0" err="1"/>
              <a:t>ceph</a:t>
            </a:r>
            <a:r>
              <a:rPr lang="en-US" dirty="0"/>
              <a:t> </a:t>
            </a:r>
            <a:r>
              <a:rPr lang="en-US" dirty="0" err="1"/>
              <a:t>orch</a:t>
            </a:r>
            <a:r>
              <a:rPr lang="en-US" dirty="0"/>
              <a:t> </a:t>
            </a:r>
            <a:r>
              <a:rPr lang="en-US" dirty="0" err="1"/>
              <a:t>ps</a:t>
            </a:r>
            <a:r>
              <a:rPr lang="en-US" dirty="0"/>
              <a:t> --</a:t>
            </a:r>
            <a:r>
              <a:rPr lang="en-US" dirty="0" err="1"/>
              <a:t>daemon_type</a:t>
            </a:r>
            <a:r>
              <a:rPr lang="en-US" dirty="0"/>
              <a:t> node-exporter | </a:t>
            </a:r>
            <a:r>
              <a:rPr lang="en-US" dirty="0" err="1"/>
              <a:t>mgr</a:t>
            </a:r>
            <a:r>
              <a:rPr lang="en-US" dirty="0"/>
              <a:t> | </a:t>
            </a:r>
            <a:r>
              <a:rPr lang="en-US" dirty="0" err="1"/>
              <a:t>mon</a:t>
            </a:r>
            <a:r>
              <a:rPr lang="en-US" dirty="0"/>
              <a:t> | </a:t>
            </a:r>
            <a:r>
              <a:rPr lang="en-US" dirty="0" err="1"/>
              <a:t>grafana</a:t>
            </a:r>
            <a:r>
              <a:rPr lang="en-US" dirty="0"/>
              <a:t> |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630"/>
            <a:ext cx="10515600" cy="181413"/>
          </a:xfrm>
        </p:spPr>
        <p:txBody>
          <a:bodyPr>
            <a:noAutofit/>
          </a:bodyPr>
          <a:lstStyle/>
          <a:p>
            <a:r>
              <a:rPr lang="en-US" sz="3200" dirty="0"/>
              <a:t>Trouble-shooting</a:t>
            </a:r>
          </a:p>
        </p:txBody>
      </p:sp>
      <p:sp>
        <p:nvSpPr>
          <p:cNvPr id="3" name="Content Placeholder 2"/>
          <p:cNvSpPr>
            <a:spLocks noGrp="1"/>
          </p:cNvSpPr>
          <p:nvPr>
            <p:ph idx="1"/>
          </p:nvPr>
        </p:nvSpPr>
        <p:spPr>
          <a:xfrm>
            <a:off x="838200" y="627321"/>
            <a:ext cx="10515600" cy="6124353"/>
          </a:xfrm>
        </p:spPr>
        <p:txBody>
          <a:bodyPr>
            <a:normAutofit fontScale="47500" lnSpcReduction="20000"/>
          </a:bodyPr>
          <a:lstStyle/>
          <a:p>
            <a:r>
              <a:rPr lang="en-US" dirty="0" err="1"/>
              <a:t>sudo</a:t>
            </a:r>
            <a:r>
              <a:rPr lang="en-US" dirty="0"/>
              <a:t> </a:t>
            </a:r>
            <a:r>
              <a:rPr lang="en-US" dirty="0" err="1"/>
              <a:t>ceph</a:t>
            </a:r>
            <a:r>
              <a:rPr lang="en-US" dirty="0"/>
              <a:t> fs status  // Check </a:t>
            </a:r>
            <a:r>
              <a:rPr lang="en-US" dirty="0" err="1"/>
              <a:t>cephfs</a:t>
            </a:r>
            <a:r>
              <a:rPr lang="en-US" dirty="0"/>
              <a:t> status</a:t>
            </a:r>
          </a:p>
          <a:p>
            <a:r>
              <a:rPr lang="en-US" dirty="0" err="1"/>
              <a:t>kubectl</a:t>
            </a:r>
            <a:r>
              <a:rPr lang="en-US" dirty="0"/>
              <a:t> delete all --all –n </a:t>
            </a:r>
            <a:r>
              <a:rPr lang="en-US" dirty="0" err="1"/>
              <a:t>your_namespace</a:t>
            </a:r>
            <a:endParaRPr lang="en-US" dirty="0"/>
          </a:p>
          <a:p>
            <a:r>
              <a:rPr lang="en-US" altLang="zh-CN" dirty="0" err="1"/>
              <a:t>Ceph</a:t>
            </a:r>
            <a:r>
              <a:rPr lang="zh-CN" altLang="en-US" dirty="0"/>
              <a:t>配置参数详解</a:t>
            </a:r>
            <a:r>
              <a:rPr lang="en-US" altLang="zh-CN" dirty="0"/>
              <a:t>: </a:t>
            </a:r>
            <a:r>
              <a:rPr lang="en-US" dirty="0">
                <a:hlinkClick r:id="rId3"/>
              </a:rPr>
              <a:t>http://www.yangguanjun.com/2017/05/15/Ceph-configuration/</a:t>
            </a:r>
            <a:endParaRPr lang="en-US" dirty="0"/>
          </a:p>
          <a:p>
            <a:r>
              <a:rPr lang="en-US" dirty="0" err="1"/>
              <a:t>Ceph</a:t>
            </a:r>
            <a:r>
              <a:rPr lang="en-US" dirty="0"/>
              <a:t> OSD : Where Is My Data:  </a:t>
            </a:r>
            <a:r>
              <a:rPr lang="en-US" dirty="0">
                <a:hlinkClick r:id="rId4"/>
              </a:rPr>
              <a:t>https://ceph.io/en/news/blog/2013/ceph-osd-where-is-my-data/</a:t>
            </a:r>
            <a:endParaRPr lang="en-US" dirty="0"/>
          </a:p>
          <a:p>
            <a:r>
              <a:rPr lang="en-US" dirty="0"/>
              <a:t>CEPHADM OPERATIONS: </a:t>
            </a:r>
            <a:r>
              <a:rPr lang="en-US" dirty="0">
                <a:hlinkClick r:id="rId5"/>
              </a:rPr>
              <a:t>https://docs.ceph.com/en/latest/cephadm/operations/#client-keyrings-and-configs</a:t>
            </a:r>
            <a:endParaRPr lang="en-US" dirty="0"/>
          </a:p>
          <a:p>
            <a:r>
              <a:rPr lang="en-US" dirty="0" err="1"/>
              <a:t>Cephfs</a:t>
            </a:r>
            <a:r>
              <a:rPr lang="en-US" dirty="0"/>
              <a:t>-provisioner cannot create a </a:t>
            </a:r>
            <a:r>
              <a:rPr lang="en-US" dirty="0" err="1"/>
              <a:t>pv</a:t>
            </a:r>
            <a:r>
              <a:rPr lang="en-US" dirty="0"/>
              <a:t> using a user other than admin: </a:t>
            </a:r>
            <a:r>
              <a:rPr lang="en-US" dirty="0">
                <a:hlinkClick r:id="rId6"/>
              </a:rPr>
              <a:t>https://github.com/kubernetes-retired/external-storage/issues/941</a:t>
            </a:r>
            <a:endParaRPr lang="en-US" dirty="0"/>
          </a:p>
          <a:p>
            <a:r>
              <a:rPr lang="en-US" dirty="0"/>
              <a:t>For </a:t>
            </a:r>
            <a:r>
              <a:rPr lang="en-US" dirty="0" err="1"/>
              <a:t>cephfs</a:t>
            </a:r>
            <a:r>
              <a:rPr lang="en-US" dirty="0"/>
              <a:t>, MANAGEMENT OF MDS SERVICE USING THE CEPH ORCHESTRATOR: </a:t>
            </a:r>
            <a:r>
              <a:rPr lang="en-US" dirty="0">
                <a:hlinkClick r:id="rId7"/>
              </a:rPr>
              <a:t>https://access.redhat.com/documentation/en-us/red_hat_ceph_storage/5/html/operations_guide/management-of-mds-service-using-the-ceph-orchestrator</a:t>
            </a:r>
            <a:r>
              <a:rPr lang="en-US" dirty="0"/>
              <a:t>  // </a:t>
            </a:r>
            <a:r>
              <a:rPr lang="zh-CN" altLang="en-US" dirty="0"/>
              <a:t>里面有操作</a:t>
            </a:r>
            <a:r>
              <a:rPr lang="en-US" altLang="zh-CN" dirty="0" err="1"/>
              <a:t>cephfs</a:t>
            </a:r>
            <a:r>
              <a:rPr lang="zh-CN" altLang="en-US" dirty="0"/>
              <a:t>的维护命令</a:t>
            </a:r>
            <a:endParaRPr lang="en-US" altLang="zh-CN" dirty="0"/>
          </a:p>
          <a:p>
            <a:r>
              <a:rPr lang="en-US" dirty="0"/>
              <a:t>How to check OSD backend is </a:t>
            </a:r>
            <a:r>
              <a:rPr lang="en-US" dirty="0" err="1"/>
              <a:t>filestore</a:t>
            </a:r>
            <a:r>
              <a:rPr lang="en-US" dirty="0"/>
              <a:t> or </a:t>
            </a:r>
            <a:r>
              <a:rPr lang="en-US" dirty="0" err="1"/>
              <a:t>bluestore</a:t>
            </a:r>
            <a:r>
              <a:rPr lang="en-US" dirty="0"/>
              <a:t>: </a:t>
            </a:r>
            <a:r>
              <a:rPr lang="pt-BR" dirty="0"/>
              <a:t> sudo ceph osd metadata 0|1|2|...|n | grep -e id -e hostname -e osd_objectstore</a:t>
            </a:r>
          </a:p>
          <a:p>
            <a:r>
              <a:rPr lang="pt-BR" dirty="0"/>
              <a:t>List ceph running services: sudo ceph mgr module ls</a:t>
            </a:r>
          </a:p>
          <a:p>
            <a:r>
              <a:rPr lang="pt-BR" dirty="0"/>
              <a:t>When install Ceph Pacific, execute “ceph mon enable-msgr2”, it prompts </a:t>
            </a:r>
            <a:r>
              <a:rPr lang="en-US" dirty="0"/>
              <a:t>ERROR: Cannot infer an </a:t>
            </a:r>
            <a:r>
              <a:rPr lang="en-US" dirty="0" err="1"/>
              <a:t>fsid</a:t>
            </a:r>
            <a:r>
              <a:rPr lang="en-US" dirty="0"/>
              <a:t>, one must be specified: ['097ef6e1-632e-4dd4-aff3-ec24fdb74619', 'f5a74e56-67bd-11ec-aa47-a4bf0174fb54’], this means that there exist legacy daemon of original Octopus, so need to remove one by one with: </a:t>
            </a:r>
            <a:r>
              <a:rPr lang="en-US" dirty="0" err="1"/>
              <a:t>ps</a:t>
            </a:r>
            <a:r>
              <a:rPr lang="en-US" dirty="0"/>
              <a:t> aux | grep  </a:t>
            </a:r>
            <a:r>
              <a:rPr lang="en-US" dirty="0" err="1"/>
              <a:t>crash.ceph</a:t>
            </a:r>
            <a:r>
              <a:rPr lang="en-US" dirty="0"/>
              <a:t>-admin; </a:t>
            </a:r>
            <a:r>
              <a:rPr lang="en-US" dirty="0" err="1"/>
              <a:t>cephadm</a:t>
            </a:r>
            <a:r>
              <a:rPr lang="en-US" dirty="0"/>
              <a:t> rm-daemon –name  </a:t>
            </a:r>
            <a:r>
              <a:rPr lang="en-US" dirty="0" err="1"/>
              <a:t>mon.ceph</a:t>
            </a:r>
            <a:r>
              <a:rPr lang="en-US" dirty="0"/>
              <a:t>-admin | node-</a:t>
            </a:r>
            <a:r>
              <a:rPr lang="en-US" dirty="0" err="1"/>
              <a:t>exporter.ceph</a:t>
            </a:r>
            <a:r>
              <a:rPr lang="en-US" dirty="0"/>
              <a:t>-admin | </a:t>
            </a:r>
            <a:r>
              <a:rPr lang="en-US" dirty="0" err="1"/>
              <a:t>mgr.ceph-admin.umicvm</a:t>
            </a:r>
            <a:r>
              <a:rPr lang="en-US" dirty="0"/>
              <a:t> |  </a:t>
            </a:r>
            <a:r>
              <a:rPr lang="en-US" dirty="0" err="1"/>
              <a:t>alertmanager.ceph</a:t>
            </a:r>
            <a:r>
              <a:rPr lang="en-US" dirty="0"/>
              <a:t>-admin |  </a:t>
            </a:r>
            <a:r>
              <a:rPr lang="en-US" dirty="0" err="1"/>
              <a:t>crash.ceph</a:t>
            </a:r>
            <a:r>
              <a:rPr lang="en-US" dirty="0"/>
              <a:t>-admin | </a:t>
            </a:r>
            <a:r>
              <a:rPr lang="en-US" dirty="0" err="1"/>
              <a:t>prometheus.ceph</a:t>
            </a:r>
            <a:r>
              <a:rPr lang="en-US" dirty="0"/>
              <a:t>-admin | </a:t>
            </a:r>
            <a:r>
              <a:rPr lang="en-US" dirty="0" err="1"/>
              <a:t>grafana.ceph</a:t>
            </a:r>
            <a:r>
              <a:rPr lang="en-US" dirty="0"/>
              <a:t>-admin --</a:t>
            </a:r>
            <a:r>
              <a:rPr lang="en-US" dirty="0" err="1"/>
              <a:t>fsid</a:t>
            </a:r>
            <a:r>
              <a:rPr lang="en-US" dirty="0"/>
              <a:t> f5a74e56-67bd-11ec-aa47-a4bf0174fb54</a:t>
            </a:r>
          </a:p>
          <a:p>
            <a:r>
              <a:rPr lang="en-US" dirty="0"/>
              <a:t>To check </a:t>
            </a:r>
            <a:r>
              <a:rPr lang="en-US" dirty="0" err="1"/>
              <a:t>mon</a:t>
            </a:r>
            <a:r>
              <a:rPr lang="en-US" dirty="0"/>
              <a:t> service:  </a:t>
            </a:r>
            <a:r>
              <a:rPr lang="en-US" dirty="0" err="1"/>
              <a:t>systemctl</a:t>
            </a:r>
            <a:r>
              <a:rPr lang="en-US" dirty="0"/>
              <a:t> status </a:t>
            </a:r>
            <a:r>
              <a:rPr lang="en-US" dirty="0" err="1"/>
              <a:t>ceph-mon@NODENAME</a:t>
            </a:r>
            <a:endParaRPr lang="en-US" dirty="0"/>
          </a:p>
          <a:p>
            <a:r>
              <a:rPr lang="en-US" dirty="0"/>
              <a:t>How to remove a </a:t>
            </a:r>
            <a:r>
              <a:rPr lang="en-US" dirty="0" err="1"/>
              <a:t>lvm</a:t>
            </a:r>
            <a:r>
              <a:rPr lang="en-US" dirty="0"/>
              <a:t> part during </a:t>
            </a:r>
            <a:r>
              <a:rPr lang="en-US" dirty="0" err="1"/>
              <a:t>osd</a:t>
            </a:r>
            <a:r>
              <a:rPr lang="en-US" dirty="0"/>
              <a:t> creation: </a:t>
            </a:r>
            <a:r>
              <a:rPr lang="en-US" dirty="0" err="1"/>
              <a:t>lvscan</a:t>
            </a:r>
            <a:r>
              <a:rPr lang="en-US" dirty="0"/>
              <a:t>; </a:t>
            </a:r>
            <a:r>
              <a:rPr lang="en-US" dirty="0" err="1"/>
              <a:t>lvremove</a:t>
            </a:r>
            <a:r>
              <a:rPr lang="en-US" dirty="0"/>
              <a:t> /dev/</a:t>
            </a:r>
            <a:r>
              <a:rPr lang="en-US" dirty="0" err="1"/>
              <a:t>ceph-xxxxx</a:t>
            </a:r>
            <a:r>
              <a:rPr lang="en-US" dirty="0"/>
              <a:t>; </a:t>
            </a:r>
            <a:r>
              <a:rPr lang="en-US" dirty="0" err="1"/>
              <a:t>sfdisk</a:t>
            </a:r>
            <a:r>
              <a:rPr lang="en-US" dirty="0"/>
              <a:t> --delete /dev/</a:t>
            </a:r>
            <a:r>
              <a:rPr lang="en-US" dirty="0" err="1"/>
              <a:t>sdb</a:t>
            </a:r>
            <a:endParaRPr lang="en-US" dirty="0"/>
          </a:p>
          <a:p>
            <a:r>
              <a:rPr lang="en-US" dirty="0"/>
              <a:t>Debug </a:t>
            </a:r>
            <a:r>
              <a:rPr lang="en-US" dirty="0" err="1"/>
              <a:t>ceph-mgr@NodeName</a:t>
            </a:r>
            <a:r>
              <a:rPr lang="en-US" dirty="0"/>
              <a:t> issue: </a:t>
            </a:r>
            <a:r>
              <a:rPr lang="en-US" dirty="0" err="1"/>
              <a:t>systemctl</a:t>
            </a:r>
            <a:r>
              <a:rPr lang="en-US" dirty="0"/>
              <a:t> status </a:t>
            </a:r>
            <a:r>
              <a:rPr lang="en-US" dirty="0" err="1"/>
              <a:t>ceph-mgr@ceph-admin</a:t>
            </a:r>
            <a:r>
              <a:rPr lang="en-US" dirty="0"/>
              <a:t>; cat /var/log/</a:t>
            </a:r>
            <a:r>
              <a:rPr lang="en-US" dirty="0" err="1"/>
              <a:t>ceph</a:t>
            </a:r>
            <a:r>
              <a:rPr lang="en-US" dirty="0"/>
              <a:t>/ceph-mgr.ceph-admin.log; </a:t>
            </a:r>
            <a:r>
              <a:rPr lang="en-US" dirty="0" err="1"/>
              <a:t>ceph</a:t>
            </a:r>
            <a:r>
              <a:rPr lang="en-US" dirty="0"/>
              <a:t> </a:t>
            </a:r>
            <a:r>
              <a:rPr lang="en-US" dirty="0" err="1"/>
              <a:t>mgr</a:t>
            </a:r>
            <a:r>
              <a:rPr lang="en-US" dirty="0"/>
              <a:t> services;  </a:t>
            </a:r>
            <a:r>
              <a:rPr lang="en-US" dirty="0" err="1"/>
              <a:t>ceph</a:t>
            </a:r>
            <a:r>
              <a:rPr lang="en-US" dirty="0"/>
              <a:t> </a:t>
            </a:r>
            <a:r>
              <a:rPr lang="en-US" dirty="0" err="1"/>
              <a:t>mgr</a:t>
            </a:r>
            <a:r>
              <a:rPr lang="en-US" dirty="0"/>
              <a:t> module ls; </a:t>
            </a:r>
            <a:r>
              <a:rPr lang="en-US" dirty="0" err="1"/>
              <a:t>ceph</a:t>
            </a:r>
            <a:r>
              <a:rPr lang="en-US" dirty="0"/>
              <a:t> daemon </a:t>
            </a:r>
            <a:r>
              <a:rPr lang="en-US" dirty="0" err="1"/>
              <a:t>mgr.ceph</a:t>
            </a:r>
            <a:r>
              <a:rPr lang="en-US" dirty="0"/>
              <a:t>-admin perf dump; </a:t>
            </a:r>
            <a:r>
              <a:rPr lang="en-US" dirty="0" err="1"/>
              <a:t>ceph</a:t>
            </a:r>
            <a:r>
              <a:rPr lang="en-US" dirty="0"/>
              <a:t> </a:t>
            </a:r>
            <a:r>
              <a:rPr lang="en-US" dirty="0" err="1"/>
              <a:t>mgr</a:t>
            </a:r>
            <a:r>
              <a:rPr lang="en-US" dirty="0"/>
              <a:t> module enable dashboard</a:t>
            </a:r>
          </a:p>
          <a:p>
            <a:r>
              <a:rPr lang="en-US" dirty="0"/>
              <a:t>“</a:t>
            </a:r>
            <a:r>
              <a:rPr lang="en-US" dirty="0" err="1"/>
              <a:t>ceph</a:t>
            </a:r>
            <a:r>
              <a:rPr lang="en-US" dirty="0"/>
              <a:t> df” shows the device types and capacities; “</a:t>
            </a:r>
            <a:r>
              <a:rPr lang="en-US" dirty="0" err="1"/>
              <a:t>ceph</a:t>
            </a:r>
            <a:r>
              <a:rPr lang="en-US" dirty="0"/>
              <a:t> </a:t>
            </a:r>
            <a:r>
              <a:rPr lang="en-US" dirty="0" err="1"/>
              <a:t>osd</a:t>
            </a:r>
            <a:r>
              <a:rPr lang="en-US" dirty="0"/>
              <a:t> df” shows the initial occupations usage of attached OSDs.</a:t>
            </a:r>
          </a:p>
          <a:p>
            <a:r>
              <a:rPr lang="en-US" dirty="0"/>
              <a:t>How to remove / Uninstall </a:t>
            </a:r>
            <a:r>
              <a:rPr lang="en-US" dirty="0" err="1"/>
              <a:t>Ceph</a:t>
            </a:r>
            <a:r>
              <a:rPr lang="en-US" dirty="0"/>
              <a:t> completely: </a:t>
            </a:r>
            <a:r>
              <a:rPr lang="en-US" dirty="0">
                <a:hlinkClick r:id="rId8"/>
              </a:rPr>
              <a:t>https://dannyda.com/2021/04/10/how-to-completely-remove-delete-or-reinstall-ceph-and-its-configuration-from-proxmox-ve-pve/</a:t>
            </a:r>
            <a:endParaRPr lang="en-US" dirty="0"/>
          </a:p>
          <a:p>
            <a:r>
              <a:rPr lang="en-US" dirty="0"/>
              <a:t>If occurs “Available – No” during “</a:t>
            </a:r>
            <a:r>
              <a:rPr lang="en-US" dirty="0" err="1"/>
              <a:t>ceph</a:t>
            </a:r>
            <a:r>
              <a:rPr lang="en-US" dirty="0"/>
              <a:t> </a:t>
            </a:r>
            <a:r>
              <a:rPr lang="en-US" dirty="0" err="1"/>
              <a:t>orch</a:t>
            </a:r>
            <a:r>
              <a:rPr lang="en-US" dirty="0"/>
              <a:t> device ls”, use </a:t>
            </a:r>
            <a:r>
              <a:rPr lang="en-US" dirty="0" err="1"/>
              <a:t>sudo</a:t>
            </a:r>
            <a:r>
              <a:rPr lang="en-US" dirty="0"/>
              <a:t> </a:t>
            </a:r>
            <a:r>
              <a:rPr lang="en-US" dirty="0" err="1"/>
              <a:t>ceph</a:t>
            </a:r>
            <a:r>
              <a:rPr lang="en-US" dirty="0"/>
              <a:t> </a:t>
            </a:r>
            <a:r>
              <a:rPr lang="en-US" dirty="0" err="1"/>
              <a:t>orch</a:t>
            </a:r>
            <a:r>
              <a:rPr lang="en-US" dirty="0"/>
              <a:t> device zap worker-3 /dev/</a:t>
            </a:r>
            <a:r>
              <a:rPr lang="en-US" dirty="0" err="1"/>
              <a:t>sdb</a:t>
            </a:r>
            <a:r>
              <a:rPr lang="en-US" dirty="0"/>
              <a:t> –force to reset the corresponding reported unavailable device’s /dev/</a:t>
            </a:r>
            <a:r>
              <a:rPr lang="en-US" dirty="0" err="1"/>
              <a:t>sdX</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29235"/>
          </a:xfrm>
        </p:spPr>
        <p:txBody>
          <a:bodyPr>
            <a:normAutofit fontScale="90000"/>
          </a:bodyPr>
          <a:lstStyle/>
          <a:p>
            <a:r>
              <a:rPr lang="en-US" dirty="0"/>
              <a:t>Trouble-shooting</a:t>
            </a:r>
          </a:p>
        </p:txBody>
      </p:sp>
      <p:sp>
        <p:nvSpPr>
          <p:cNvPr id="3" name="Content Placeholder 2"/>
          <p:cNvSpPr>
            <a:spLocks noGrp="1"/>
          </p:cNvSpPr>
          <p:nvPr>
            <p:ph idx="1"/>
          </p:nvPr>
        </p:nvSpPr>
        <p:spPr>
          <a:xfrm>
            <a:off x="838200" y="932688"/>
            <a:ext cx="10515600" cy="5760719"/>
          </a:xfrm>
        </p:spPr>
        <p:txBody>
          <a:bodyPr>
            <a:normAutofit fontScale="47500" lnSpcReduction="20000"/>
          </a:bodyPr>
          <a:lstStyle/>
          <a:p>
            <a:pPr>
              <a:lnSpc>
                <a:spcPts val="1800"/>
              </a:lnSpc>
            </a:pPr>
            <a:r>
              <a:rPr lang="en-US" dirty="0"/>
              <a:t>CHECKING A CLUSTER’S USAGE STATS</a:t>
            </a:r>
          </a:p>
          <a:p>
            <a:pPr lvl="1">
              <a:lnSpc>
                <a:spcPts val="1800"/>
              </a:lnSpc>
            </a:pPr>
            <a:r>
              <a:rPr lang="en-US" dirty="0" err="1"/>
              <a:t>sudo</a:t>
            </a:r>
            <a:r>
              <a:rPr lang="en-US" dirty="0"/>
              <a:t> </a:t>
            </a:r>
            <a:r>
              <a:rPr lang="en-US" dirty="0" err="1"/>
              <a:t>ceph</a:t>
            </a:r>
            <a:r>
              <a:rPr lang="en-US" dirty="0"/>
              <a:t> df</a:t>
            </a:r>
          </a:p>
          <a:p>
            <a:pPr>
              <a:lnSpc>
                <a:spcPts val="1800"/>
              </a:lnSpc>
            </a:pPr>
            <a:r>
              <a:rPr lang="en-US" dirty="0"/>
              <a:t>Node-exporter error</a:t>
            </a:r>
          </a:p>
          <a:p>
            <a:pPr lvl="1">
              <a:lnSpc>
                <a:spcPts val="1800"/>
              </a:lnSpc>
            </a:pPr>
            <a:r>
              <a:rPr lang="en-US" dirty="0" err="1"/>
              <a:t>sudo</a:t>
            </a:r>
            <a:r>
              <a:rPr lang="en-US" dirty="0"/>
              <a:t> </a:t>
            </a:r>
            <a:r>
              <a:rPr lang="en-US" dirty="0" err="1"/>
              <a:t>ceph</a:t>
            </a:r>
            <a:r>
              <a:rPr lang="en-US" dirty="0"/>
              <a:t> </a:t>
            </a:r>
            <a:r>
              <a:rPr lang="en-US" dirty="0" err="1"/>
              <a:t>orch</a:t>
            </a:r>
            <a:r>
              <a:rPr lang="en-US" dirty="0"/>
              <a:t> </a:t>
            </a:r>
            <a:r>
              <a:rPr lang="en-US" dirty="0" err="1"/>
              <a:t>ps</a:t>
            </a:r>
            <a:r>
              <a:rPr lang="en-US" dirty="0"/>
              <a:t>          // Dump current </a:t>
            </a:r>
            <a:r>
              <a:rPr lang="en-US" dirty="0" err="1"/>
              <a:t>Ceph</a:t>
            </a:r>
            <a:r>
              <a:rPr lang="en-US" dirty="0"/>
              <a:t> containers’ running status</a:t>
            </a:r>
          </a:p>
          <a:p>
            <a:pPr lvl="1">
              <a:lnSpc>
                <a:spcPts val="1800"/>
              </a:lnSpc>
            </a:pPr>
            <a:r>
              <a:rPr lang="en-US" dirty="0"/>
              <a:t>Login into the specific “error” state node</a:t>
            </a:r>
          </a:p>
          <a:p>
            <a:pPr lvl="1">
              <a:lnSpc>
                <a:spcPts val="1800"/>
              </a:lnSpc>
            </a:pPr>
            <a:r>
              <a:rPr lang="en-US" dirty="0"/>
              <a:t>cat /var/log/</a:t>
            </a:r>
            <a:r>
              <a:rPr lang="en-US" dirty="0" err="1"/>
              <a:t>ceph</a:t>
            </a:r>
            <a:r>
              <a:rPr lang="en-US" dirty="0"/>
              <a:t>/cephadm.log         // Locate the </a:t>
            </a:r>
            <a:r>
              <a:rPr lang="en-US" dirty="0" err="1"/>
              <a:t>systemctl</a:t>
            </a:r>
            <a:r>
              <a:rPr lang="en-US" dirty="0"/>
              <a:t> status target, and </a:t>
            </a:r>
            <a:r>
              <a:rPr lang="en-US" dirty="0" err="1"/>
              <a:t>journalctl</a:t>
            </a:r>
            <a:r>
              <a:rPr lang="en-US" dirty="0"/>
              <a:t> –</a:t>
            </a:r>
            <a:r>
              <a:rPr lang="en-US" dirty="0" err="1"/>
              <a:t>xe</a:t>
            </a:r>
            <a:r>
              <a:rPr lang="en-US" dirty="0"/>
              <a:t> target</a:t>
            </a:r>
          </a:p>
          <a:p>
            <a:pPr lvl="1">
              <a:lnSpc>
                <a:spcPts val="1800"/>
              </a:lnSpc>
            </a:pPr>
            <a:r>
              <a:rPr lang="it-IT" dirty="0"/>
              <a:t>sudo journalctl -xe </a:t>
            </a:r>
            <a:r>
              <a:rPr lang="it-IT" dirty="0">
                <a:hlinkClick r:id="rId3"/>
              </a:rPr>
              <a:t>ceph-0bf1621a-7b6e-11eb-bcba-fa163eaf1801@node-exporter.ceph-2vashastr-1614589620901-node4-osd-node-exporter</a:t>
            </a:r>
            <a:endParaRPr lang="it-IT" dirty="0"/>
          </a:p>
          <a:p>
            <a:pPr lvl="1">
              <a:lnSpc>
                <a:spcPts val="1800"/>
              </a:lnSpc>
            </a:pPr>
            <a:r>
              <a:rPr lang="en-US" dirty="0" err="1"/>
              <a:t>podman</a:t>
            </a:r>
            <a:r>
              <a:rPr lang="en-US" dirty="0"/>
              <a:t> search ceph:v15 returns different from the </a:t>
            </a:r>
            <a:r>
              <a:rPr lang="en-US" dirty="0" err="1"/>
              <a:t>cephadm</a:t>
            </a:r>
            <a:r>
              <a:rPr lang="en-US" dirty="0"/>
              <a:t> deploy </a:t>
            </a:r>
            <a:r>
              <a:rPr lang="en-US" dirty="0" err="1"/>
              <a:t>ceph</a:t>
            </a:r>
            <a:r>
              <a:rPr lang="en-US" dirty="0"/>
              <a:t>/ceph:v15 images, why? </a:t>
            </a:r>
            <a:r>
              <a:rPr lang="zh-CN" altLang="en-US" dirty="0"/>
              <a:t>非常奇怪的情况</a:t>
            </a:r>
            <a:endParaRPr lang="en-US" dirty="0"/>
          </a:p>
          <a:p>
            <a:pPr lvl="1">
              <a:lnSpc>
                <a:spcPts val="1800"/>
              </a:lnSpc>
            </a:pPr>
            <a:r>
              <a:rPr lang="en-US" dirty="0" err="1"/>
              <a:t>sudo</a:t>
            </a:r>
            <a:r>
              <a:rPr lang="en-US" dirty="0"/>
              <a:t> </a:t>
            </a:r>
            <a:r>
              <a:rPr lang="en-US" dirty="0" err="1"/>
              <a:t>ceph</a:t>
            </a:r>
            <a:r>
              <a:rPr lang="en-US" dirty="0"/>
              <a:t> </a:t>
            </a:r>
            <a:r>
              <a:rPr lang="en-US" dirty="0" err="1"/>
              <a:t>orch</a:t>
            </a:r>
            <a:r>
              <a:rPr lang="en-US" dirty="0"/>
              <a:t> ls      // List the service</a:t>
            </a:r>
          </a:p>
          <a:p>
            <a:pPr lvl="1">
              <a:lnSpc>
                <a:spcPts val="1800"/>
              </a:lnSpc>
            </a:pPr>
            <a:r>
              <a:rPr lang="en-US" dirty="0" err="1"/>
              <a:t>sudo</a:t>
            </a:r>
            <a:r>
              <a:rPr lang="en-US" dirty="0"/>
              <a:t> </a:t>
            </a:r>
            <a:r>
              <a:rPr lang="en-US" dirty="0" err="1"/>
              <a:t>ceph</a:t>
            </a:r>
            <a:r>
              <a:rPr lang="en-US" dirty="0"/>
              <a:t> </a:t>
            </a:r>
            <a:r>
              <a:rPr lang="en-US" dirty="0" err="1"/>
              <a:t>orch</a:t>
            </a:r>
            <a:r>
              <a:rPr lang="en-US" dirty="0"/>
              <a:t> </a:t>
            </a:r>
            <a:r>
              <a:rPr lang="en-US" dirty="0" err="1"/>
              <a:t>ps</a:t>
            </a:r>
            <a:r>
              <a:rPr lang="en-US" dirty="0"/>
              <a:t>       // List the hosts, daemons, and processes</a:t>
            </a:r>
          </a:p>
          <a:p>
            <a:pPr lvl="1">
              <a:lnSpc>
                <a:spcPts val="1800"/>
              </a:lnSpc>
            </a:pPr>
            <a:r>
              <a:rPr lang="en-US" dirty="0" err="1"/>
              <a:t>sudo</a:t>
            </a:r>
            <a:r>
              <a:rPr lang="en-US" dirty="0"/>
              <a:t> </a:t>
            </a:r>
            <a:r>
              <a:rPr lang="en-US" dirty="0" err="1"/>
              <a:t>ceph</a:t>
            </a:r>
            <a:r>
              <a:rPr lang="en-US" dirty="0"/>
              <a:t> </a:t>
            </a:r>
            <a:r>
              <a:rPr lang="en-US" dirty="0" err="1"/>
              <a:t>orch</a:t>
            </a:r>
            <a:r>
              <a:rPr lang="en-US" dirty="0"/>
              <a:t> </a:t>
            </a:r>
            <a:r>
              <a:rPr lang="en-US" dirty="0" err="1"/>
              <a:t>ps</a:t>
            </a:r>
            <a:r>
              <a:rPr lang="en-US" dirty="0"/>
              <a:t> –refresh</a:t>
            </a:r>
          </a:p>
          <a:p>
            <a:pPr lvl="1">
              <a:lnSpc>
                <a:spcPts val="1800"/>
              </a:lnSpc>
            </a:pPr>
            <a:r>
              <a:rPr lang="en-US" dirty="0" err="1"/>
              <a:t>sudo</a:t>
            </a:r>
            <a:r>
              <a:rPr lang="en-US" dirty="0"/>
              <a:t> </a:t>
            </a:r>
            <a:r>
              <a:rPr lang="en-US" dirty="0" err="1"/>
              <a:t>ceph</a:t>
            </a:r>
            <a:r>
              <a:rPr lang="en-US" dirty="0"/>
              <a:t> </a:t>
            </a:r>
            <a:r>
              <a:rPr lang="en-US" dirty="0" err="1"/>
              <a:t>orch</a:t>
            </a:r>
            <a:r>
              <a:rPr lang="en-US" dirty="0"/>
              <a:t> redeploy node-exporter</a:t>
            </a:r>
          </a:p>
          <a:p>
            <a:pPr>
              <a:lnSpc>
                <a:spcPts val="1800"/>
              </a:lnSpc>
            </a:pPr>
            <a:r>
              <a:rPr lang="en-US" dirty="0"/>
              <a:t>Check pool &amp; bundled </a:t>
            </a:r>
            <a:r>
              <a:rPr lang="en-US" dirty="0" err="1"/>
              <a:t>rbd</a:t>
            </a:r>
            <a:r>
              <a:rPr lang="en-US" dirty="0"/>
              <a:t> image</a:t>
            </a:r>
          </a:p>
          <a:p>
            <a:pPr lvl="1">
              <a:lnSpc>
                <a:spcPts val="1800"/>
              </a:lnSpc>
            </a:pPr>
            <a:r>
              <a:rPr lang="en-US" dirty="0" err="1"/>
              <a:t>sudo</a:t>
            </a:r>
            <a:r>
              <a:rPr lang="en-US" dirty="0"/>
              <a:t> </a:t>
            </a:r>
            <a:r>
              <a:rPr lang="en-US" dirty="0" err="1"/>
              <a:t>ceph</a:t>
            </a:r>
            <a:r>
              <a:rPr lang="en-US" dirty="0"/>
              <a:t> </a:t>
            </a:r>
            <a:r>
              <a:rPr lang="en-US" dirty="0" err="1"/>
              <a:t>osd</a:t>
            </a:r>
            <a:r>
              <a:rPr lang="en-US" dirty="0"/>
              <a:t> </a:t>
            </a:r>
            <a:r>
              <a:rPr lang="en-US" dirty="0" err="1"/>
              <a:t>lspools</a:t>
            </a:r>
            <a:r>
              <a:rPr lang="en-US" dirty="0"/>
              <a:t>  | </a:t>
            </a:r>
            <a:r>
              <a:rPr lang="en-US" dirty="0" err="1"/>
              <a:t>sudo</a:t>
            </a:r>
            <a:r>
              <a:rPr lang="en-US" dirty="0"/>
              <a:t> </a:t>
            </a:r>
            <a:r>
              <a:rPr lang="en-US" dirty="0" err="1"/>
              <a:t>ceph</a:t>
            </a:r>
            <a:r>
              <a:rPr lang="en-US" dirty="0"/>
              <a:t> df // List </a:t>
            </a:r>
            <a:r>
              <a:rPr lang="en-US" dirty="0" err="1"/>
              <a:t>rbd</a:t>
            </a:r>
            <a:r>
              <a:rPr lang="en-US" dirty="0"/>
              <a:t> pools in </a:t>
            </a:r>
            <a:r>
              <a:rPr lang="en-US" dirty="0" err="1"/>
              <a:t>ceph</a:t>
            </a:r>
            <a:r>
              <a:rPr lang="en-US" dirty="0"/>
              <a:t> </a:t>
            </a:r>
            <a:r>
              <a:rPr lang="en-US" dirty="0" err="1"/>
              <a:t>osd</a:t>
            </a:r>
            <a:r>
              <a:rPr lang="en-US" dirty="0"/>
              <a:t> system</a:t>
            </a:r>
          </a:p>
          <a:p>
            <a:pPr lvl="1">
              <a:lnSpc>
                <a:spcPts val="1800"/>
              </a:lnSpc>
            </a:pPr>
            <a:r>
              <a:rPr lang="en-US" dirty="0" err="1"/>
              <a:t>sudo</a:t>
            </a:r>
            <a:r>
              <a:rPr lang="en-US" dirty="0"/>
              <a:t> </a:t>
            </a:r>
            <a:r>
              <a:rPr lang="en-US" dirty="0" err="1"/>
              <a:t>rbd</a:t>
            </a:r>
            <a:r>
              <a:rPr lang="en-US" dirty="0"/>
              <a:t> ls -p </a:t>
            </a:r>
            <a:r>
              <a:rPr lang="en-US" dirty="0" err="1"/>
              <a:t>pool_name</a:t>
            </a:r>
            <a:r>
              <a:rPr lang="en-US" dirty="0"/>
              <a:t> // List the </a:t>
            </a:r>
            <a:r>
              <a:rPr lang="en-US" dirty="0" err="1"/>
              <a:t>rbd</a:t>
            </a:r>
            <a:r>
              <a:rPr lang="en-US" dirty="0"/>
              <a:t> images under the specified pool</a:t>
            </a:r>
          </a:p>
          <a:p>
            <a:pPr lvl="1">
              <a:lnSpc>
                <a:spcPts val="1800"/>
              </a:lnSpc>
            </a:pPr>
            <a:r>
              <a:rPr lang="en-US" dirty="0" err="1"/>
              <a:t>sudo</a:t>
            </a:r>
            <a:r>
              <a:rPr lang="en-US" dirty="0"/>
              <a:t> </a:t>
            </a:r>
            <a:r>
              <a:rPr lang="en-US" dirty="0" err="1"/>
              <a:t>rbd</a:t>
            </a:r>
            <a:r>
              <a:rPr lang="en-US" dirty="0"/>
              <a:t> info </a:t>
            </a:r>
            <a:r>
              <a:rPr lang="en-US" dirty="0" err="1"/>
              <a:t>pool_name</a:t>
            </a:r>
            <a:r>
              <a:rPr lang="en-US" dirty="0"/>
              <a:t>/</a:t>
            </a:r>
            <a:r>
              <a:rPr lang="en-US" dirty="0" err="1"/>
              <a:t>image_name</a:t>
            </a:r>
            <a:r>
              <a:rPr lang="en-US" dirty="0"/>
              <a:t> // Ex. </a:t>
            </a:r>
            <a:r>
              <a:rPr lang="en-US" dirty="0" err="1"/>
              <a:t>sudo</a:t>
            </a:r>
            <a:r>
              <a:rPr lang="en-US" dirty="0"/>
              <a:t> </a:t>
            </a:r>
            <a:r>
              <a:rPr lang="en-US" dirty="0" err="1"/>
              <a:t>rbd</a:t>
            </a:r>
            <a:r>
              <a:rPr lang="en-US" dirty="0"/>
              <a:t> info </a:t>
            </a:r>
            <a:r>
              <a:rPr lang="en-US" dirty="0" err="1"/>
              <a:t>kubernetes</a:t>
            </a:r>
            <a:r>
              <a:rPr lang="en-US" dirty="0"/>
              <a:t>/csi-vol-56d3e0d9-6ecf-11ec-97b9-925023d40d2d</a:t>
            </a:r>
          </a:p>
          <a:p>
            <a:pPr lvl="1">
              <a:lnSpc>
                <a:spcPts val="1800"/>
              </a:lnSpc>
            </a:pPr>
            <a:r>
              <a:rPr lang="en-US" dirty="0" err="1"/>
              <a:t>sudo</a:t>
            </a:r>
            <a:r>
              <a:rPr lang="en-US" dirty="0"/>
              <a:t> </a:t>
            </a:r>
            <a:r>
              <a:rPr lang="en-US" dirty="0" err="1"/>
              <a:t>rbd</a:t>
            </a:r>
            <a:r>
              <a:rPr lang="en-US" dirty="0"/>
              <a:t> disk-usage </a:t>
            </a:r>
            <a:r>
              <a:rPr lang="en-US" dirty="0" err="1"/>
              <a:t>pool_name</a:t>
            </a:r>
            <a:r>
              <a:rPr lang="en-US" dirty="0"/>
              <a:t>/</a:t>
            </a:r>
            <a:r>
              <a:rPr lang="en-US" dirty="0" err="1"/>
              <a:t>image_name</a:t>
            </a:r>
            <a:r>
              <a:rPr lang="en-US" dirty="0"/>
              <a:t> // Pint out detail disk usage info of image</a:t>
            </a:r>
          </a:p>
          <a:p>
            <a:pPr>
              <a:lnSpc>
                <a:spcPts val="1800"/>
              </a:lnSpc>
            </a:pPr>
            <a:r>
              <a:rPr lang="en-US" dirty="0" err="1"/>
              <a:t>fio</a:t>
            </a:r>
            <a:r>
              <a:rPr lang="en-US" dirty="0"/>
              <a:t> usage</a:t>
            </a:r>
          </a:p>
          <a:p>
            <a:pPr lvl="1">
              <a:lnSpc>
                <a:spcPts val="1800"/>
              </a:lnSpc>
            </a:pPr>
            <a:r>
              <a:rPr lang="en-US" dirty="0" err="1"/>
              <a:t>fio</a:t>
            </a:r>
            <a:r>
              <a:rPr lang="en-US" dirty="0"/>
              <a:t> --</a:t>
            </a:r>
            <a:r>
              <a:rPr lang="en-US" dirty="0" err="1"/>
              <a:t>enghelp</a:t>
            </a:r>
            <a:r>
              <a:rPr lang="en-US" dirty="0"/>
              <a:t>=</a:t>
            </a:r>
            <a:r>
              <a:rPr lang="en-US" dirty="0" err="1"/>
              <a:t>rbd</a:t>
            </a:r>
            <a:r>
              <a:rPr lang="en-US" dirty="0"/>
              <a:t>         // Dump </a:t>
            </a:r>
            <a:r>
              <a:rPr lang="en-US" dirty="0" err="1"/>
              <a:t>fio</a:t>
            </a:r>
            <a:r>
              <a:rPr lang="en-US" dirty="0"/>
              <a:t> utility’s parameters meaning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2400"/>
          </a:xfrm>
        </p:spPr>
        <p:txBody>
          <a:bodyPr>
            <a:normAutofit fontScale="90000"/>
          </a:bodyPr>
          <a:lstStyle/>
          <a:p>
            <a:r>
              <a:rPr lang="en-US" sz="3555"/>
              <a:t>Role-Base Access Control</a:t>
            </a:r>
            <a:r>
              <a:rPr lang="en-US"/>
              <a:t> </a:t>
            </a:r>
          </a:p>
        </p:txBody>
      </p:sp>
      <p:sp>
        <p:nvSpPr>
          <p:cNvPr id="3" name="Content Placeholder 2"/>
          <p:cNvSpPr>
            <a:spLocks noGrp="1"/>
          </p:cNvSpPr>
          <p:nvPr>
            <p:ph idx="1"/>
          </p:nvPr>
        </p:nvSpPr>
        <p:spPr>
          <a:xfrm>
            <a:off x="838200" y="856615"/>
            <a:ext cx="10515600" cy="5826125"/>
          </a:xfrm>
        </p:spPr>
        <p:txBody>
          <a:bodyPr>
            <a:normAutofit fontScale="77500" lnSpcReduction="20000"/>
          </a:bodyPr>
          <a:lstStyle/>
          <a:p>
            <a:pPr marL="0" indent="0" fontAlgn="auto">
              <a:lnSpc>
                <a:spcPct val="100000"/>
              </a:lnSpc>
              <a:buNone/>
            </a:pPr>
            <a:r>
              <a:rPr lang="en-US"/>
              <a:t>一種管制訪問 k8s API 的機制。管理者可以透過rbac.authorization.k8s.io 這個 API 群組來進行動態的管理配置。</a:t>
            </a:r>
          </a:p>
          <a:p>
            <a:pPr marL="0" indent="0" fontAlgn="auto">
              <a:lnSpc>
                <a:spcPct val="100000"/>
              </a:lnSpc>
              <a:buNone/>
            </a:pPr>
            <a:r>
              <a:rPr lang="en-US"/>
              <a:t>Role vs ClusterRole</a:t>
            </a:r>
          </a:p>
          <a:p>
            <a:pPr indent="0" fontAlgn="auto">
              <a:lnSpc>
                <a:spcPct val="100000"/>
              </a:lnSpc>
            </a:pPr>
            <a:r>
              <a:rPr lang="en-US"/>
              <a:t>Role 是用來定義在某個命名空間底下的角色，而 ClusterRole則是屬於叢集通用的角色。</a:t>
            </a:r>
          </a:p>
          <a:p>
            <a:pPr indent="0" fontAlgn="auto">
              <a:lnSpc>
                <a:spcPct val="100000"/>
              </a:lnSpc>
            </a:pPr>
            <a:r>
              <a:rPr lang="en-US"/>
              <a:t>ClusterRole 除了可以配置 Role 的權限內容外，由於是Cluster 範圍的角色，因此還能夠配置</a:t>
            </a:r>
          </a:p>
          <a:p>
            <a:pPr lvl="1" indent="0" fontAlgn="auto">
              <a:lnSpc>
                <a:spcPct val="100000"/>
              </a:lnSpc>
            </a:pPr>
            <a:r>
              <a:rPr lang="en-US"/>
              <a:t>叢集範圍的資源，例如 Nodes</a:t>
            </a:r>
          </a:p>
          <a:p>
            <a:pPr lvl="1" indent="0" fontAlgn="auto">
              <a:lnSpc>
                <a:spcPct val="100000"/>
              </a:lnSpc>
            </a:pPr>
            <a:r>
              <a:rPr lang="en-US"/>
              <a:t>非資源類型的 endpoints，例如 /healthz</a:t>
            </a:r>
          </a:p>
          <a:p>
            <a:pPr lvl="1" indent="0" fontAlgn="auto">
              <a:lnSpc>
                <a:spcPct val="100000"/>
              </a:lnSpc>
            </a:pPr>
            <a:r>
              <a:rPr lang="en-US"/>
              <a:t>跨命名空間的資源，例如 kubectl get pods --all-namespace</a:t>
            </a:r>
          </a:p>
          <a:p>
            <a:pPr lvl="0" indent="0" fontAlgn="auto">
              <a:lnSpc>
                <a:spcPct val="100000"/>
              </a:lnSpc>
            </a:pPr>
            <a:r>
              <a:rPr lang="en-US"/>
              <a:t>RoleBinding vs ClusterRoleBinding</a:t>
            </a:r>
          </a:p>
          <a:p>
            <a:pPr lvl="1" indent="0" fontAlgn="auto">
              <a:lnSpc>
                <a:spcPct val="100000"/>
              </a:lnSpc>
            </a:pPr>
            <a:r>
              <a:rPr lang="en-US"/>
              <a:t>綁定的對象可以是 User(根据ssl证书CN字段上配置的), Group(根据ssl证书O字段上配置的), 或者是 Service Account(应用于服务配置的，根据serviceAccountName进行应用到yaml文件中)</a:t>
            </a:r>
          </a:p>
          <a:p>
            <a:pPr lvl="1" indent="0" fontAlgn="auto">
              <a:lnSpc>
                <a:spcPct val="100000"/>
              </a:lnSpc>
            </a:pPr>
            <a:r>
              <a:rPr lang="en-US"/>
              <a:t>產生一個新的命名空間時，預設就會有一個 default 的 Service Account。</a:t>
            </a:r>
          </a:p>
          <a:p>
            <a:pPr lvl="0" indent="0" fontAlgn="auto">
              <a:lnSpc>
                <a:spcPct val="100000"/>
              </a:lnSpc>
              <a:buNone/>
            </a:pPr>
            <a:r>
              <a:rPr lang="en-US"/>
              <a:t>Reference:</a:t>
            </a:r>
          </a:p>
          <a:p>
            <a:pPr marL="514350" lvl="0" indent="0" fontAlgn="auto">
              <a:lnSpc>
                <a:spcPct val="100000"/>
              </a:lnSpc>
            </a:pPr>
            <a:r>
              <a:rPr lang="en-US"/>
              <a:t>https://medium.com/devops-mojo/kubernetes-role-based-access-control-rbac-overview-introduction-rbac-with-kubernetes-what-is-2004d13195df</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8351"/>
          </a:xfrm>
        </p:spPr>
        <p:txBody>
          <a:bodyPr>
            <a:normAutofit fontScale="90000"/>
          </a:bodyPr>
          <a:lstStyle/>
          <a:p>
            <a:r>
              <a:rPr lang="en-US" sz="3600" dirty="0"/>
              <a:t>Kubernetes CSI</a:t>
            </a:r>
            <a:r>
              <a:rPr lang="zh-CN" altLang="en-US" sz="3600" dirty="0"/>
              <a:t>简介</a:t>
            </a:r>
            <a:endParaRPr lang="en-US" sz="3600" dirty="0"/>
          </a:p>
        </p:txBody>
      </p:sp>
      <p:sp>
        <p:nvSpPr>
          <p:cNvPr id="3" name="Content Placeholder 2"/>
          <p:cNvSpPr>
            <a:spLocks noGrp="1"/>
          </p:cNvSpPr>
          <p:nvPr>
            <p:ph idx="1"/>
          </p:nvPr>
        </p:nvSpPr>
        <p:spPr>
          <a:xfrm>
            <a:off x="838200" y="840828"/>
            <a:ext cx="6949966" cy="5906813"/>
          </a:xfrm>
        </p:spPr>
        <p:txBody>
          <a:bodyPr>
            <a:normAutofit fontScale="47500" lnSpcReduction="20000"/>
          </a:bodyPr>
          <a:lstStyle/>
          <a:p>
            <a:pPr marL="0" indent="0">
              <a:lnSpc>
                <a:spcPct val="170000"/>
              </a:lnSpc>
              <a:buNone/>
            </a:pPr>
            <a:r>
              <a:rPr lang="en-US" altLang="zh-CN" dirty="0"/>
              <a:t>CSI</a:t>
            </a:r>
            <a:r>
              <a:rPr lang="zh-CN" altLang="en-US" dirty="0"/>
              <a:t>是</a:t>
            </a:r>
            <a:r>
              <a:rPr lang="en-US" altLang="zh-CN" dirty="0"/>
              <a:t>Container Storage Interface</a:t>
            </a:r>
            <a:r>
              <a:rPr lang="zh-CN" altLang="en-US" dirty="0"/>
              <a:t>的简称，旨在能为容器编排引擎和存储系统间建立一套标准的存储调用接口，通过该接口能为容器编排引擎提供存储服务。</a:t>
            </a:r>
          </a:p>
          <a:p>
            <a:pPr marL="0" indent="0">
              <a:lnSpc>
                <a:spcPct val="170000"/>
              </a:lnSpc>
              <a:buNone/>
            </a:pPr>
            <a:r>
              <a:rPr lang="zh-CN" altLang="en-US" dirty="0"/>
              <a:t>在</a:t>
            </a:r>
            <a:r>
              <a:rPr lang="en-US" altLang="zh-CN" dirty="0"/>
              <a:t>CSI</a:t>
            </a:r>
            <a:r>
              <a:rPr lang="zh-CN" altLang="en-US" dirty="0"/>
              <a:t>之前，</a:t>
            </a:r>
            <a:r>
              <a:rPr lang="en-US" altLang="zh-CN" dirty="0"/>
              <a:t>K8S</a:t>
            </a:r>
            <a:r>
              <a:rPr lang="zh-CN" altLang="en-US" dirty="0"/>
              <a:t>里提供存储服务是通过一种称为</a:t>
            </a:r>
            <a:r>
              <a:rPr lang="en-US" altLang="zh-CN" dirty="0"/>
              <a:t>in-tree</a:t>
            </a:r>
            <a:r>
              <a:rPr lang="zh-CN" altLang="en-US" dirty="0"/>
              <a:t>的方式来提供，如下图：</a:t>
            </a:r>
            <a:endParaRPr lang="en-US" altLang="zh-CN" dirty="0"/>
          </a:p>
          <a:p>
            <a:pPr>
              <a:lnSpc>
                <a:spcPct val="170000"/>
              </a:lnSpc>
            </a:pPr>
            <a:r>
              <a:rPr lang="zh-CN" altLang="en-US" dirty="0"/>
              <a:t>这种方式需要将存储提供者的代码逻辑放到</a:t>
            </a:r>
            <a:r>
              <a:rPr lang="en-US" altLang="zh-CN" dirty="0"/>
              <a:t>K8S</a:t>
            </a:r>
            <a:r>
              <a:rPr lang="zh-CN" altLang="en-US" dirty="0"/>
              <a:t>的代码库中运行，调用引擎与插件间属于强耦合，这种方式会带来一些问题：</a:t>
            </a:r>
          </a:p>
          <a:p>
            <a:pPr lvl="1">
              <a:lnSpc>
                <a:spcPct val="170000"/>
              </a:lnSpc>
            </a:pPr>
            <a:r>
              <a:rPr lang="zh-CN" altLang="en-US" dirty="0"/>
              <a:t>存储插件需要一同随</a:t>
            </a:r>
            <a:r>
              <a:rPr lang="en-US" altLang="zh-CN" dirty="0"/>
              <a:t>K8S</a:t>
            </a:r>
            <a:r>
              <a:rPr lang="zh-CN" altLang="en-US" dirty="0"/>
              <a:t>发布。</a:t>
            </a:r>
          </a:p>
          <a:p>
            <a:pPr lvl="1">
              <a:lnSpc>
                <a:spcPct val="170000"/>
              </a:lnSpc>
            </a:pPr>
            <a:r>
              <a:rPr lang="en-US" altLang="zh-CN" dirty="0"/>
              <a:t>K8S</a:t>
            </a:r>
            <a:r>
              <a:rPr lang="zh-CN" altLang="en-US" dirty="0"/>
              <a:t>社区需要对存储插件的测试、维护负责。</a:t>
            </a:r>
          </a:p>
          <a:p>
            <a:pPr lvl="1">
              <a:lnSpc>
                <a:spcPct val="170000"/>
              </a:lnSpc>
            </a:pPr>
            <a:r>
              <a:rPr lang="zh-CN" altLang="en-US" dirty="0"/>
              <a:t>存储插件的问题有可能会影响</a:t>
            </a:r>
            <a:r>
              <a:rPr lang="en-US" altLang="zh-CN" dirty="0"/>
              <a:t>K8S</a:t>
            </a:r>
            <a:r>
              <a:rPr lang="zh-CN" altLang="en-US" dirty="0"/>
              <a:t>部件正常运行。</a:t>
            </a:r>
          </a:p>
          <a:p>
            <a:pPr lvl="1">
              <a:lnSpc>
                <a:spcPct val="170000"/>
              </a:lnSpc>
            </a:pPr>
            <a:r>
              <a:rPr lang="zh-CN" altLang="en-US" dirty="0"/>
              <a:t>存储插件享有</a:t>
            </a:r>
            <a:r>
              <a:rPr lang="en-US" altLang="zh-CN" dirty="0"/>
              <a:t>K8S</a:t>
            </a:r>
            <a:r>
              <a:rPr lang="zh-CN" altLang="en-US" dirty="0"/>
              <a:t>部件同等的特权存在安全隐患。</a:t>
            </a:r>
          </a:p>
          <a:p>
            <a:pPr lvl="1">
              <a:lnSpc>
                <a:spcPct val="170000"/>
              </a:lnSpc>
            </a:pPr>
            <a:r>
              <a:rPr lang="zh-CN" altLang="en-US" dirty="0"/>
              <a:t>存储插件开发者必须遵循</a:t>
            </a:r>
            <a:r>
              <a:rPr lang="en-US" altLang="zh-CN" dirty="0"/>
              <a:t>K8S</a:t>
            </a:r>
            <a:r>
              <a:rPr lang="zh-CN" altLang="en-US" dirty="0"/>
              <a:t>社区的规则开发代码。</a:t>
            </a:r>
            <a:endParaRPr lang="en-US" altLang="zh-CN" dirty="0"/>
          </a:p>
          <a:p>
            <a:pPr marL="0" indent="0">
              <a:lnSpc>
                <a:spcPct val="170000"/>
              </a:lnSpc>
              <a:buNone/>
            </a:pPr>
            <a:r>
              <a:rPr lang="zh-CN" altLang="en-US" dirty="0"/>
              <a:t>基于这些问题和挑战，</a:t>
            </a:r>
            <a:r>
              <a:rPr lang="en-US" dirty="0" err="1"/>
              <a:t>CO（Container</a:t>
            </a:r>
            <a:r>
              <a:rPr lang="en-US" dirty="0"/>
              <a:t> Orchestrator） </a:t>
            </a:r>
            <a:r>
              <a:rPr lang="zh-CN" altLang="en-US" dirty="0"/>
              <a:t>厂商提出 </a:t>
            </a:r>
            <a:r>
              <a:rPr lang="en-US" dirty="0"/>
              <a:t>Container Storage Interface </a:t>
            </a:r>
            <a:r>
              <a:rPr lang="zh-CN" altLang="en-US" dirty="0"/>
              <a:t>用来定义容器存储标准，它独立于 </a:t>
            </a:r>
            <a:r>
              <a:rPr lang="en-US" dirty="0"/>
              <a:t>Kubernetes Storage SIG，</a:t>
            </a:r>
            <a:r>
              <a:rPr lang="zh-CN" altLang="en-US" dirty="0"/>
              <a:t>由 </a:t>
            </a:r>
            <a:r>
              <a:rPr lang="en-US" dirty="0" err="1"/>
              <a:t>Kubernetes、Mesos、Cloud</a:t>
            </a:r>
            <a:r>
              <a:rPr lang="en-US" dirty="0"/>
              <a:t> Foundry </a:t>
            </a:r>
            <a:r>
              <a:rPr lang="zh-CN" altLang="en-US" dirty="0"/>
              <a:t>三家一起推动。它有如下</a:t>
            </a:r>
            <a:r>
              <a:rPr lang="en-US" altLang="zh-CN" dirty="0"/>
              <a:t>2</a:t>
            </a:r>
            <a:r>
              <a:rPr lang="zh-CN" altLang="en-US" dirty="0"/>
              <a:t>个核心目标：</a:t>
            </a:r>
          </a:p>
          <a:p>
            <a:pPr>
              <a:lnSpc>
                <a:spcPct val="170000"/>
              </a:lnSpc>
            </a:pPr>
            <a:r>
              <a:rPr lang="zh-CN" altLang="en-US" dirty="0"/>
              <a:t>提供统一的 </a:t>
            </a:r>
            <a:r>
              <a:rPr lang="en-US" dirty="0"/>
              <a:t>CO </a:t>
            </a:r>
            <a:r>
              <a:rPr lang="zh-CN" altLang="en-US" dirty="0"/>
              <a:t>和 </a:t>
            </a:r>
            <a:r>
              <a:rPr lang="en-US" dirty="0"/>
              <a:t>SP </a:t>
            </a:r>
            <a:r>
              <a:rPr lang="zh-CN" altLang="en-US" dirty="0"/>
              <a:t>都遵循的容器存储接口</a:t>
            </a:r>
          </a:p>
          <a:p>
            <a:pPr>
              <a:lnSpc>
                <a:spcPct val="170000"/>
              </a:lnSpc>
            </a:pPr>
            <a:r>
              <a:rPr lang="zh-CN" altLang="en-US" dirty="0"/>
              <a:t>基于 </a:t>
            </a:r>
            <a:r>
              <a:rPr lang="en-US" dirty="0"/>
              <a:t>CSI </a:t>
            </a:r>
            <a:r>
              <a:rPr lang="zh-CN" altLang="en-US" dirty="0"/>
              <a:t>实现了自身的 </a:t>
            </a:r>
            <a:r>
              <a:rPr lang="en-US" dirty="0"/>
              <a:t>Volume Driver，</a:t>
            </a:r>
            <a:r>
              <a:rPr lang="zh-CN" altLang="en-US" dirty="0"/>
              <a:t>即可在所有支持 </a:t>
            </a:r>
            <a:r>
              <a:rPr lang="en-US" dirty="0"/>
              <a:t>CSI </a:t>
            </a:r>
            <a:r>
              <a:rPr lang="zh-CN" altLang="en-US" dirty="0"/>
              <a:t>的 </a:t>
            </a:r>
            <a:r>
              <a:rPr lang="en-US" dirty="0"/>
              <a:t>CO </a:t>
            </a:r>
            <a:r>
              <a:rPr lang="zh-CN" altLang="en-US" dirty="0"/>
              <a:t>中平滑迁移</a:t>
            </a:r>
            <a:endParaRPr lang="en-US" dirty="0"/>
          </a:p>
        </p:txBody>
      </p:sp>
      <p:pic>
        <p:nvPicPr>
          <p:cNvPr id="1026" name="Picture 2" descr="kubernetes-without-cs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752475"/>
            <a:ext cx="4572000" cy="39639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8351"/>
          </a:xfrm>
        </p:spPr>
        <p:txBody>
          <a:bodyPr>
            <a:normAutofit fontScale="90000"/>
          </a:bodyPr>
          <a:lstStyle/>
          <a:p>
            <a:r>
              <a:rPr lang="en-US" sz="3600" dirty="0"/>
              <a:t>Kubernetes CSI</a:t>
            </a:r>
            <a:r>
              <a:rPr lang="zh-CN" altLang="en-US" sz="3600" dirty="0"/>
              <a:t>架构</a:t>
            </a:r>
            <a:endParaRPr lang="en-US" sz="3600" dirty="0"/>
          </a:p>
        </p:txBody>
      </p:sp>
      <p:sp>
        <p:nvSpPr>
          <p:cNvPr id="3" name="Content Placeholder 2"/>
          <p:cNvSpPr>
            <a:spLocks noGrp="1"/>
          </p:cNvSpPr>
          <p:nvPr>
            <p:ph idx="1"/>
          </p:nvPr>
        </p:nvSpPr>
        <p:spPr>
          <a:xfrm>
            <a:off x="838200" y="840828"/>
            <a:ext cx="10807262" cy="5906813"/>
          </a:xfrm>
        </p:spPr>
        <p:txBody>
          <a:bodyPr>
            <a:normAutofit/>
          </a:bodyPr>
          <a:lstStyle/>
          <a:p>
            <a:pPr marL="0" indent="0">
              <a:buNone/>
            </a:pPr>
            <a:r>
              <a:rPr lang="en-US" altLang="zh-CN" dirty="0"/>
              <a:t>Kubernetes</a:t>
            </a:r>
            <a:r>
              <a:rPr lang="zh-CN" altLang="en-US" dirty="0"/>
              <a:t>的</a:t>
            </a:r>
            <a:r>
              <a:rPr lang="en-US" altLang="zh-CN" dirty="0"/>
              <a:t>CSI</a:t>
            </a:r>
            <a:r>
              <a:rPr lang="zh-CN" altLang="en-US" dirty="0"/>
              <a:t>架构如下，包含三个部分：</a:t>
            </a:r>
          </a:p>
          <a:p>
            <a:r>
              <a:rPr lang="en-US" altLang="zh-CN" dirty="0"/>
              <a:t>Kubernetes Core</a:t>
            </a:r>
            <a:r>
              <a:rPr lang="zh-CN" altLang="en-US" dirty="0"/>
              <a:t>：</a:t>
            </a:r>
            <a:r>
              <a:rPr lang="en-US" altLang="zh-CN" dirty="0"/>
              <a:t>Kubernetes</a:t>
            </a:r>
            <a:r>
              <a:rPr lang="zh-CN" altLang="en-US" dirty="0"/>
              <a:t>核心组件</a:t>
            </a:r>
          </a:p>
          <a:p>
            <a:r>
              <a:rPr lang="en-US" altLang="zh-CN" dirty="0"/>
              <a:t>Kubernetes External Component Kubernetes</a:t>
            </a:r>
            <a:r>
              <a:rPr lang="zh-CN" altLang="en-US" dirty="0"/>
              <a:t>支持</a:t>
            </a:r>
            <a:r>
              <a:rPr lang="en-US" altLang="zh-CN" dirty="0"/>
              <a:t>CSI</a:t>
            </a:r>
            <a:r>
              <a:rPr lang="zh-CN" altLang="en-US" dirty="0"/>
              <a:t>的扩展组件</a:t>
            </a:r>
          </a:p>
          <a:p>
            <a:r>
              <a:rPr lang="en-US" altLang="zh-CN" dirty="0"/>
              <a:t>External Component</a:t>
            </a:r>
            <a:r>
              <a:rPr lang="zh-CN" altLang="en-US" dirty="0"/>
              <a:t>：第三方存储厂商开发</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900855"/>
            <a:ext cx="10020300" cy="38467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8351"/>
          </a:xfrm>
        </p:spPr>
        <p:txBody>
          <a:bodyPr>
            <a:normAutofit fontScale="90000"/>
          </a:bodyPr>
          <a:lstStyle/>
          <a:p>
            <a:r>
              <a:rPr lang="en-US" sz="3600" dirty="0"/>
              <a:t>Kubernetes CSI</a:t>
            </a:r>
            <a:r>
              <a:rPr lang="zh-CN" altLang="en-US" sz="3600" dirty="0"/>
              <a:t>架构 </a:t>
            </a:r>
            <a:r>
              <a:rPr lang="en-US" altLang="zh-CN" sz="3600" dirty="0"/>
              <a:t>– Kubernetes External Component</a:t>
            </a:r>
            <a:endParaRPr lang="en-US" sz="3600" dirty="0"/>
          </a:p>
        </p:txBody>
      </p:sp>
      <p:sp>
        <p:nvSpPr>
          <p:cNvPr id="3" name="Content Placeholder 2"/>
          <p:cNvSpPr>
            <a:spLocks noGrp="1"/>
          </p:cNvSpPr>
          <p:nvPr>
            <p:ph idx="1"/>
          </p:nvPr>
        </p:nvSpPr>
        <p:spPr>
          <a:xfrm>
            <a:off x="838200" y="840828"/>
            <a:ext cx="10807262" cy="5906813"/>
          </a:xfrm>
        </p:spPr>
        <p:txBody>
          <a:bodyPr>
            <a:normAutofit/>
          </a:bodyPr>
          <a:lstStyle/>
          <a:p>
            <a:pPr marL="0" indent="0">
              <a:buNone/>
            </a:pPr>
            <a:r>
              <a:rPr lang="zh-CN" altLang="en-US" dirty="0"/>
              <a:t>在</a:t>
            </a:r>
            <a:r>
              <a:rPr lang="en-US" altLang="zh-CN" dirty="0"/>
              <a:t>CSI</a:t>
            </a:r>
            <a:r>
              <a:rPr lang="zh-CN" altLang="en-US" dirty="0"/>
              <a:t>的框架里，</a:t>
            </a:r>
            <a:r>
              <a:rPr lang="en-US" altLang="zh-CN" dirty="0"/>
              <a:t>Kubernetes</a:t>
            </a:r>
            <a:r>
              <a:rPr lang="zh-CN" altLang="en-US" dirty="0"/>
              <a:t>本身需要提供以下三类插件：</a:t>
            </a:r>
          </a:p>
          <a:p>
            <a:pPr marL="0" indent="0">
              <a:buNone/>
            </a:pPr>
            <a:r>
              <a:rPr lang="en-US" altLang="zh-CN" dirty="0"/>
              <a:t>- Driver registrar : </a:t>
            </a:r>
            <a:r>
              <a:rPr lang="zh-CN" altLang="en-US" dirty="0"/>
              <a:t>一个</a:t>
            </a:r>
            <a:r>
              <a:rPr lang="en-US" altLang="zh-CN" dirty="0"/>
              <a:t>Sidecar Container</a:t>
            </a:r>
            <a:r>
              <a:rPr lang="zh-CN" altLang="en-US" dirty="0"/>
              <a:t>，向</a:t>
            </a:r>
            <a:r>
              <a:rPr lang="en-US" altLang="zh-CN" dirty="0"/>
              <a:t>Kubernetes</a:t>
            </a:r>
            <a:r>
              <a:rPr lang="zh-CN" altLang="en-US" dirty="0"/>
              <a:t>注册</a:t>
            </a:r>
            <a:r>
              <a:rPr lang="en-US" altLang="zh-CN" dirty="0"/>
              <a:t>CSI Driver</a:t>
            </a:r>
            <a:r>
              <a:rPr lang="zh-CN" altLang="en-US" dirty="0"/>
              <a:t>，添加</a:t>
            </a:r>
            <a:r>
              <a:rPr lang="en-US" altLang="zh-CN" dirty="0"/>
              <a:t>Drivers</a:t>
            </a:r>
            <a:r>
              <a:rPr lang="zh-CN" altLang="en-US" dirty="0"/>
              <a:t>的一些信息。</a:t>
            </a:r>
          </a:p>
          <a:p>
            <a:pPr marL="0" indent="0">
              <a:buNone/>
            </a:pPr>
            <a:r>
              <a:rPr lang="zh-CN" altLang="en-US" dirty="0"/>
              <a:t>源码：</a:t>
            </a:r>
            <a:r>
              <a:rPr lang="en-US" altLang="zh-CN" dirty="0"/>
              <a:t>https://github.com/kubernetes-csi/driver-registrar</a:t>
            </a:r>
          </a:p>
          <a:p>
            <a:pPr marL="0" indent="0">
              <a:buNone/>
            </a:pPr>
            <a:r>
              <a:rPr lang="en-US" altLang="zh-CN" dirty="0"/>
              <a:t>- External provisioner : </a:t>
            </a:r>
            <a:r>
              <a:rPr lang="zh-CN" altLang="en-US" dirty="0"/>
              <a:t>一个</a:t>
            </a:r>
            <a:r>
              <a:rPr lang="en-US" altLang="zh-CN" dirty="0"/>
              <a:t>Sidecar Container</a:t>
            </a:r>
            <a:r>
              <a:rPr lang="zh-CN" altLang="en-US" dirty="0"/>
              <a:t>，监控</a:t>
            </a:r>
            <a:r>
              <a:rPr lang="en-US" altLang="zh-CN" dirty="0"/>
              <a:t>Kubernetes</a:t>
            </a:r>
            <a:r>
              <a:rPr lang="zh-CN" altLang="en-US" dirty="0"/>
              <a:t>系统里的</a:t>
            </a:r>
            <a:r>
              <a:rPr lang="en-US" altLang="zh-CN" dirty="0"/>
              <a:t>PVC</a:t>
            </a:r>
            <a:r>
              <a:rPr lang="zh-CN" altLang="en-US" dirty="0"/>
              <a:t>对象，调用对应</a:t>
            </a:r>
            <a:r>
              <a:rPr lang="en-US" altLang="zh-CN" dirty="0"/>
              <a:t>CSI</a:t>
            </a:r>
            <a:r>
              <a:rPr lang="zh-CN" altLang="en-US" dirty="0"/>
              <a:t>的</a:t>
            </a:r>
            <a:r>
              <a:rPr lang="en-US" altLang="zh-CN" dirty="0"/>
              <a:t>Volume</a:t>
            </a:r>
            <a:r>
              <a:rPr lang="zh-CN" altLang="en-US" dirty="0"/>
              <a:t>创建、删除等接口。</a:t>
            </a:r>
          </a:p>
          <a:p>
            <a:pPr marL="0" indent="0">
              <a:buNone/>
            </a:pPr>
            <a:r>
              <a:rPr lang="zh-CN" altLang="en-US" dirty="0"/>
              <a:t>源码：</a:t>
            </a:r>
            <a:r>
              <a:rPr lang="en-US" altLang="zh-CN" dirty="0"/>
              <a:t>https://github.com/kubernetes-csi/external-provisioner</a:t>
            </a:r>
          </a:p>
          <a:p>
            <a:pPr marL="0" indent="0">
              <a:buNone/>
            </a:pPr>
            <a:r>
              <a:rPr lang="en-US" altLang="zh-CN" dirty="0"/>
              <a:t>- External </a:t>
            </a:r>
            <a:r>
              <a:rPr lang="en-US" altLang="zh-CN" dirty="0" err="1"/>
              <a:t>attacher</a:t>
            </a:r>
            <a:r>
              <a:rPr lang="en-US" altLang="zh-CN" dirty="0"/>
              <a:t>: </a:t>
            </a:r>
            <a:r>
              <a:rPr lang="zh-CN" altLang="en-US" dirty="0"/>
              <a:t>一个</a:t>
            </a:r>
            <a:r>
              <a:rPr lang="en-US" altLang="zh-CN" dirty="0"/>
              <a:t>Sidecar Container</a:t>
            </a:r>
            <a:r>
              <a:rPr lang="zh-CN" altLang="en-US" dirty="0"/>
              <a:t>，监控</a:t>
            </a:r>
            <a:r>
              <a:rPr lang="en-US" altLang="zh-CN" dirty="0"/>
              <a:t>Kubernetes</a:t>
            </a:r>
            <a:r>
              <a:rPr lang="zh-CN" altLang="en-US" dirty="0"/>
              <a:t>系统里的</a:t>
            </a:r>
            <a:r>
              <a:rPr lang="en-US" altLang="zh-CN" dirty="0" err="1"/>
              <a:t>VolumeAttachment</a:t>
            </a:r>
            <a:r>
              <a:rPr lang="zh-CN" altLang="en-US" dirty="0"/>
              <a:t>对象，调用对应</a:t>
            </a:r>
            <a:r>
              <a:rPr lang="en-US" altLang="zh-CN" dirty="0"/>
              <a:t>CSI</a:t>
            </a:r>
            <a:r>
              <a:rPr lang="zh-CN" altLang="en-US" dirty="0"/>
              <a:t>的接口。</a:t>
            </a:r>
          </a:p>
          <a:p>
            <a:pPr marL="0" indent="0">
              <a:buNone/>
            </a:pPr>
            <a:r>
              <a:rPr lang="zh-CN" altLang="en-US" dirty="0"/>
              <a:t>源码：</a:t>
            </a:r>
            <a:r>
              <a:rPr lang="en-US" altLang="zh-CN" dirty="0"/>
              <a:t>https://github.com/kubernetes-csi/external-attacher</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409D4-4924-40D5-B1B2-DBB92377A2AD}"/>
              </a:ext>
            </a:extLst>
          </p:cNvPr>
          <p:cNvSpPr>
            <a:spLocks noGrp="1"/>
          </p:cNvSpPr>
          <p:nvPr>
            <p:ph type="title"/>
          </p:nvPr>
        </p:nvSpPr>
        <p:spPr>
          <a:xfrm>
            <a:off x="592916" y="183195"/>
            <a:ext cx="10972801" cy="580894"/>
          </a:xfrm>
        </p:spPr>
        <p:txBody>
          <a:bodyPr>
            <a:normAutofit fontScale="90000"/>
          </a:bodyPr>
          <a:lstStyle/>
          <a:p>
            <a:r>
              <a:rPr lang="zh-CN" altLang="en-US" dirty="0"/>
              <a:t>要点总结</a:t>
            </a:r>
            <a:endParaRPr lang="en-US" dirty="0"/>
          </a:p>
        </p:txBody>
      </p:sp>
      <p:sp>
        <p:nvSpPr>
          <p:cNvPr id="3" name="Content Placeholder 2">
            <a:extLst>
              <a:ext uri="{FF2B5EF4-FFF2-40B4-BE49-F238E27FC236}">
                <a16:creationId xmlns:a16="http://schemas.microsoft.com/office/drawing/2014/main" id="{22EBE74F-C121-4B8F-82BC-89028EC3B86D}"/>
              </a:ext>
            </a:extLst>
          </p:cNvPr>
          <p:cNvSpPr>
            <a:spLocks noGrp="1"/>
          </p:cNvSpPr>
          <p:nvPr>
            <p:ph idx="1"/>
          </p:nvPr>
        </p:nvSpPr>
        <p:spPr>
          <a:xfrm>
            <a:off x="592915" y="1114816"/>
            <a:ext cx="10972801" cy="5133586"/>
          </a:xfrm>
        </p:spPr>
        <p:txBody>
          <a:bodyPr/>
          <a:lstStyle/>
          <a:p>
            <a:r>
              <a:rPr lang="zh-CN" altLang="en-US" dirty="0"/>
              <a:t>计算、存储和网络是</a:t>
            </a:r>
            <a:r>
              <a:rPr lang="en-US" altLang="zh-CN" dirty="0"/>
              <a:t>IT</a:t>
            </a:r>
            <a:r>
              <a:rPr lang="zh-CN" altLang="en-US" dirty="0"/>
              <a:t>的三大基础服务，所以存储市场是足够巨大的；</a:t>
            </a:r>
            <a:endParaRPr lang="en-US" altLang="zh-CN" dirty="0"/>
          </a:p>
          <a:p>
            <a:r>
              <a:rPr lang="zh-CN" altLang="en-US" dirty="0"/>
              <a:t>借助开源存储集群软件，拉低了提供存储集群产品和方案的门槛，使得硬件</a:t>
            </a:r>
            <a:r>
              <a:rPr lang="en-US" altLang="zh-CN" dirty="0"/>
              <a:t>ODM</a:t>
            </a:r>
            <a:r>
              <a:rPr lang="zh-CN" altLang="en-US" dirty="0"/>
              <a:t>可以进入这个存储市场。</a:t>
            </a:r>
            <a:r>
              <a:rPr lang="en-US" altLang="zh-CN" dirty="0" err="1"/>
              <a:t>Ceph</a:t>
            </a:r>
            <a:r>
              <a:rPr lang="zh-CN" altLang="en-US" dirty="0"/>
              <a:t>是其中的优秀代表，为许多</a:t>
            </a:r>
            <a:r>
              <a:rPr lang="en-US" altLang="zh-CN" dirty="0"/>
              <a:t>SDS</a:t>
            </a:r>
            <a:r>
              <a:rPr lang="zh-CN" altLang="en-US" dirty="0"/>
              <a:t>产品供应商的技术</a:t>
            </a:r>
            <a:r>
              <a:rPr lang="en-US" altLang="zh-CN" dirty="0"/>
              <a:t>root</a:t>
            </a:r>
            <a:r>
              <a:rPr lang="zh-CN" altLang="en-US" dirty="0"/>
              <a:t>；</a:t>
            </a:r>
            <a:endParaRPr lang="en-US" altLang="zh-CN" dirty="0"/>
          </a:p>
          <a:p>
            <a:r>
              <a:rPr lang="zh-CN" altLang="en-US" dirty="0"/>
              <a:t>存储集群软件面向</a:t>
            </a:r>
            <a:r>
              <a:rPr lang="en-US" altLang="zh-CN" dirty="0"/>
              <a:t>SDS</a:t>
            </a:r>
            <a:r>
              <a:rPr lang="zh-CN" altLang="en-US" dirty="0"/>
              <a:t>技术需求，提供高可靠、弹性配置、工作状态</a:t>
            </a:r>
            <a:r>
              <a:rPr lang="en-US" altLang="zh-CN" dirty="0"/>
              <a:t>/</a:t>
            </a:r>
            <a:r>
              <a:rPr lang="zh-CN" altLang="en-US" dirty="0"/>
              <a:t>性能实时监控、故障隔离、快速部署和业务整合等技术特性；</a:t>
            </a:r>
            <a:endParaRPr lang="en-US" altLang="zh-CN" dirty="0"/>
          </a:p>
          <a:p>
            <a:r>
              <a:rPr lang="en-US" dirty="0"/>
              <a:t>Intel</a:t>
            </a:r>
            <a:r>
              <a:rPr lang="zh-CN" altLang="en-US" dirty="0"/>
              <a:t>对重要存储集群生态有广泛的贡献。</a:t>
            </a:r>
            <a:endParaRPr lang="en-US" dirty="0"/>
          </a:p>
        </p:txBody>
      </p:sp>
    </p:spTree>
    <p:extLst>
      <p:ext uri="{BB962C8B-B14F-4D97-AF65-F5344CB8AC3E}">
        <p14:creationId xmlns:p14="http://schemas.microsoft.com/office/powerpoint/2010/main" val="7618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8351"/>
          </a:xfrm>
        </p:spPr>
        <p:txBody>
          <a:bodyPr>
            <a:normAutofit fontScale="90000"/>
          </a:bodyPr>
          <a:lstStyle/>
          <a:p>
            <a:r>
              <a:rPr lang="en-US" sz="3600" dirty="0"/>
              <a:t>Kubernetes CSI</a:t>
            </a:r>
            <a:r>
              <a:rPr lang="zh-CN" altLang="en-US" sz="3600" dirty="0"/>
              <a:t>架构 </a:t>
            </a:r>
            <a:r>
              <a:rPr lang="en-US" altLang="zh-CN" sz="3600" dirty="0"/>
              <a:t>– Storage Vendor external component</a:t>
            </a:r>
            <a:endParaRPr lang="en-US" sz="3600" dirty="0"/>
          </a:p>
        </p:txBody>
      </p:sp>
      <p:sp>
        <p:nvSpPr>
          <p:cNvPr id="3" name="Content Placeholder 2"/>
          <p:cNvSpPr>
            <a:spLocks noGrp="1"/>
          </p:cNvSpPr>
          <p:nvPr>
            <p:ph idx="1"/>
          </p:nvPr>
        </p:nvSpPr>
        <p:spPr>
          <a:xfrm>
            <a:off x="838200" y="840828"/>
            <a:ext cx="6361386" cy="5906813"/>
          </a:xfrm>
        </p:spPr>
        <p:txBody>
          <a:bodyPr>
            <a:normAutofit/>
          </a:bodyPr>
          <a:lstStyle/>
          <a:p>
            <a:pPr marL="0" indent="0">
              <a:buNone/>
            </a:pPr>
            <a:r>
              <a:rPr lang="zh-CN" altLang="en-US" dirty="0"/>
              <a:t>在</a:t>
            </a:r>
            <a:r>
              <a:rPr lang="en-US" altLang="zh-CN" dirty="0"/>
              <a:t>CSI</a:t>
            </a:r>
            <a:r>
              <a:rPr lang="zh-CN" altLang="en-US" dirty="0"/>
              <a:t>的框架中，存储提供商需要自己实现</a:t>
            </a:r>
            <a:r>
              <a:rPr lang="en-US" altLang="zh-CN" dirty="0"/>
              <a:t>CSI</a:t>
            </a:r>
            <a:r>
              <a:rPr lang="zh-CN" altLang="en-US" dirty="0"/>
              <a:t>标准里的存储插件，主要有如下三类</a:t>
            </a:r>
            <a:r>
              <a:rPr lang="en-US" altLang="zh-CN" dirty="0"/>
              <a:t>.</a:t>
            </a:r>
            <a:endParaRPr lang="zh-CN" altLang="en-US" dirty="0"/>
          </a:p>
          <a:p>
            <a:pPr>
              <a:buFontTx/>
              <a:buChar char="-"/>
            </a:pPr>
            <a:r>
              <a:rPr lang="en-US" altLang="zh-CN" dirty="0"/>
              <a:t>CSI Identity: </a:t>
            </a:r>
            <a:r>
              <a:rPr lang="zh-CN" altLang="en-US" dirty="0"/>
              <a:t>负责认证插件的状态信息，实现如下接口：</a:t>
            </a:r>
            <a:endParaRPr lang="en-US" altLang="zh-CN" dirty="0"/>
          </a:p>
          <a:p>
            <a:pPr>
              <a:buFontTx/>
              <a:buChar char="-"/>
            </a:pPr>
            <a:r>
              <a:rPr lang="en-US" dirty="0"/>
              <a:t>- CSI Controller : </a:t>
            </a:r>
            <a:r>
              <a:rPr lang="zh-CN" altLang="en-US" dirty="0"/>
              <a:t>负责实际创建和管理</a:t>
            </a:r>
            <a:r>
              <a:rPr lang="en-US" dirty="0"/>
              <a:t>volumes，</a:t>
            </a:r>
            <a:r>
              <a:rPr lang="zh-CN" altLang="en-US" dirty="0"/>
              <a:t>实现如下接口：</a:t>
            </a:r>
            <a:endParaRPr lang="en-US" altLang="zh-CN" dirty="0"/>
          </a:p>
          <a:p>
            <a:pPr>
              <a:buFontTx/>
              <a:buChar char="-"/>
            </a:pPr>
            <a:r>
              <a:rPr lang="en-US" dirty="0"/>
              <a:t>- CSI Node: </a:t>
            </a:r>
            <a:r>
              <a:rPr lang="zh-CN" altLang="en-US" dirty="0"/>
              <a:t>负责在</a:t>
            </a:r>
            <a:r>
              <a:rPr lang="en-US" dirty="0"/>
              <a:t>Kubernetes Node</a:t>
            </a:r>
            <a:r>
              <a:rPr lang="zh-CN" altLang="en-US" dirty="0"/>
              <a:t>上</a:t>
            </a:r>
            <a:r>
              <a:rPr lang="en-US" dirty="0"/>
              <a:t>volume</a:t>
            </a:r>
            <a:r>
              <a:rPr lang="zh-CN" altLang="en-US" dirty="0"/>
              <a:t>相关的功能，实现如下接口：</a:t>
            </a:r>
            <a:endParaRPr lang="en-US" dirty="0"/>
          </a:p>
        </p:txBody>
      </p:sp>
      <p:sp>
        <p:nvSpPr>
          <p:cNvPr id="4" name="Rectangle 1"/>
          <p:cNvSpPr>
            <a:spLocks noChangeArrowheads="1"/>
          </p:cNvSpPr>
          <p:nvPr/>
        </p:nvSpPr>
        <p:spPr bwMode="auto">
          <a:xfrm>
            <a:off x="8586951" y="840828"/>
            <a:ext cx="3447393" cy="152349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a:ln>
                  <a:noFill/>
                </a:ln>
                <a:solidFill>
                  <a:srgbClr val="4D4D4C"/>
                </a:solidFill>
                <a:effectLst/>
                <a:latin typeface="Consolas" panose="020B0609020204030204" pitchFamily="49" charset="0"/>
              </a:rPr>
              <a:t>service Identity {</a:t>
            </a:r>
            <a:br>
              <a:rPr kumimoji="0" lang="en-US" altLang="en-US" sz="900" b="0" i="0" u="none" strike="noStrike" cap="none" normalizeH="0" baseline="0">
                <a:ln>
                  <a:noFill/>
                </a:ln>
                <a:solidFill>
                  <a:srgbClr val="4D4D4C"/>
                </a:solidFill>
                <a:effectLst/>
                <a:latin typeface="Consolas" panose="020B0609020204030204" pitchFamily="49" charset="0"/>
              </a:rPr>
            </a:br>
            <a:r>
              <a:rPr kumimoji="0" lang="en-US" altLang="en-US" sz="900" b="0" i="0" u="none" strike="noStrike" cap="none" normalizeH="0" baseline="0">
                <a:ln>
                  <a:noFill/>
                </a:ln>
                <a:solidFill>
                  <a:srgbClr val="4D4D4C"/>
                </a:solidFill>
                <a:effectLst/>
                <a:latin typeface="Consolas" panose="020B0609020204030204" pitchFamily="49" charset="0"/>
              </a:rPr>
              <a:t>rpc GetPluginInfo(GetPluginInfoRequest)</a:t>
            </a:r>
            <a:br>
              <a:rPr kumimoji="0" lang="en-US" altLang="en-US" sz="900" b="0" i="0" u="none" strike="noStrike" cap="none" normalizeH="0" baseline="0">
                <a:ln>
                  <a:noFill/>
                </a:ln>
                <a:solidFill>
                  <a:srgbClr val="4D4D4C"/>
                </a:solidFill>
                <a:effectLst/>
                <a:latin typeface="Consolas" panose="020B0609020204030204" pitchFamily="49" charset="0"/>
              </a:rPr>
            </a:br>
            <a:r>
              <a:rPr kumimoji="0" lang="en-US" altLang="en-US" sz="900" b="0" i="0" u="none" strike="noStrike" cap="none" normalizeH="0" baseline="0">
                <a:ln>
                  <a:noFill/>
                </a:ln>
                <a:solidFill>
                  <a:srgbClr val="4D4D4C"/>
                </a:solidFill>
                <a:effectLst/>
                <a:latin typeface="Consolas" panose="020B0609020204030204" pitchFamily="49" charset="0"/>
              </a:rPr>
              <a:t>returns (GetPluginInfoResponse) {}</a:t>
            </a:r>
            <a:br>
              <a:rPr kumimoji="0" lang="en-US" altLang="en-US" sz="900" b="0" i="0" u="none" strike="noStrike" cap="none" normalizeH="0" baseline="0">
                <a:ln>
                  <a:noFill/>
                </a:ln>
                <a:solidFill>
                  <a:srgbClr val="4D4D4C"/>
                </a:solidFill>
                <a:effectLst/>
                <a:latin typeface="Consolas" panose="020B0609020204030204" pitchFamily="49" charset="0"/>
              </a:rPr>
            </a:br>
            <a:br>
              <a:rPr kumimoji="0" lang="en-US" altLang="en-US" sz="900" b="0" i="0" u="none" strike="noStrike" cap="none" normalizeH="0" baseline="0">
                <a:ln>
                  <a:noFill/>
                </a:ln>
                <a:solidFill>
                  <a:srgbClr val="4D4D4C"/>
                </a:solidFill>
                <a:effectLst/>
                <a:latin typeface="Consolas" panose="020B0609020204030204" pitchFamily="49" charset="0"/>
              </a:rPr>
            </a:br>
            <a:r>
              <a:rPr kumimoji="0" lang="en-US" altLang="en-US" sz="900" b="0" i="0" u="none" strike="noStrike" cap="none" normalizeH="0" baseline="0">
                <a:ln>
                  <a:noFill/>
                </a:ln>
                <a:solidFill>
                  <a:srgbClr val="4D4D4C"/>
                </a:solidFill>
                <a:effectLst/>
                <a:latin typeface="Consolas" panose="020B0609020204030204" pitchFamily="49" charset="0"/>
              </a:rPr>
              <a:t>rpc GetPluginCapabilities(GetPluginCapabilitiesRequest)</a:t>
            </a:r>
            <a:br>
              <a:rPr kumimoji="0" lang="en-US" altLang="en-US" sz="900" b="0" i="0" u="none" strike="noStrike" cap="none" normalizeH="0" baseline="0">
                <a:ln>
                  <a:noFill/>
                </a:ln>
                <a:solidFill>
                  <a:srgbClr val="4D4D4C"/>
                </a:solidFill>
                <a:effectLst/>
                <a:latin typeface="Consolas" panose="020B0609020204030204" pitchFamily="49" charset="0"/>
              </a:rPr>
            </a:br>
            <a:r>
              <a:rPr kumimoji="0" lang="en-US" altLang="en-US" sz="900" b="0" i="0" u="none" strike="noStrike" cap="none" normalizeH="0" baseline="0">
                <a:ln>
                  <a:noFill/>
                </a:ln>
                <a:solidFill>
                  <a:srgbClr val="4D4D4C"/>
                </a:solidFill>
                <a:effectLst/>
                <a:latin typeface="Consolas" panose="020B0609020204030204" pitchFamily="49" charset="0"/>
              </a:rPr>
              <a:t>returns (GetPluginCapabilitiesResponse) {}</a:t>
            </a:r>
            <a:br>
              <a:rPr kumimoji="0" lang="en-US" altLang="en-US" sz="900" b="0" i="0" u="none" strike="noStrike" cap="none" normalizeH="0" baseline="0">
                <a:ln>
                  <a:noFill/>
                </a:ln>
                <a:solidFill>
                  <a:srgbClr val="4D4D4C"/>
                </a:solidFill>
                <a:effectLst/>
                <a:latin typeface="Consolas" panose="020B0609020204030204" pitchFamily="49" charset="0"/>
              </a:rPr>
            </a:br>
            <a:br>
              <a:rPr kumimoji="0" lang="en-US" altLang="en-US" sz="900" b="0" i="0" u="none" strike="noStrike" cap="none" normalizeH="0" baseline="0">
                <a:ln>
                  <a:noFill/>
                </a:ln>
                <a:solidFill>
                  <a:srgbClr val="4D4D4C"/>
                </a:solidFill>
                <a:effectLst/>
                <a:latin typeface="Consolas" panose="020B0609020204030204" pitchFamily="49" charset="0"/>
              </a:rPr>
            </a:br>
            <a:r>
              <a:rPr kumimoji="0" lang="en-US" altLang="en-US" sz="900" b="0" i="0" u="none" strike="noStrike" cap="none" normalizeH="0" baseline="0">
                <a:ln>
                  <a:noFill/>
                </a:ln>
                <a:solidFill>
                  <a:srgbClr val="4D4D4C"/>
                </a:solidFill>
                <a:effectLst/>
                <a:latin typeface="Consolas" panose="020B0609020204030204" pitchFamily="49" charset="0"/>
              </a:rPr>
              <a:t>rpc Probe (ProbeRequest)</a:t>
            </a:r>
            <a:br>
              <a:rPr kumimoji="0" lang="en-US" altLang="en-US" sz="900" b="0" i="0" u="none" strike="noStrike" cap="none" normalizeH="0" baseline="0">
                <a:ln>
                  <a:noFill/>
                </a:ln>
                <a:solidFill>
                  <a:srgbClr val="4D4D4C"/>
                </a:solidFill>
                <a:effectLst/>
                <a:latin typeface="Consolas" panose="020B0609020204030204" pitchFamily="49" charset="0"/>
              </a:rPr>
            </a:br>
            <a:r>
              <a:rPr kumimoji="0" lang="en-US" altLang="en-US" sz="900" b="0" i="0" u="none" strike="noStrike" cap="none" normalizeH="0" baseline="0">
                <a:ln>
                  <a:noFill/>
                </a:ln>
                <a:solidFill>
                  <a:srgbClr val="4D4D4C"/>
                </a:solidFill>
                <a:effectLst/>
                <a:latin typeface="Consolas" panose="020B0609020204030204" pitchFamily="49" charset="0"/>
              </a:rPr>
              <a:t>returns (ProbeResponse) {}</a:t>
            </a:r>
            <a:br>
              <a:rPr kumimoji="0" lang="en-US" altLang="en-US" sz="900" b="0" i="0" u="none" strike="noStrike" cap="none" normalizeH="0" baseline="0">
                <a:ln>
                  <a:noFill/>
                </a:ln>
                <a:solidFill>
                  <a:srgbClr val="4D4D4C"/>
                </a:solidFill>
                <a:effectLst/>
                <a:latin typeface="Consolas" panose="020B0609020204030204" pitchFamily="49" charset="0"/>
              </a:rPr>
            </a:br>
            <a:r>
              <a:rPr kumimoji="0" lang="en-US" altLang="en-US" sz="900" b="0" i="0" u="none" strike="noStrike" cap="none" normalizeH="0" baseline="0">
                <a:ln>
                  <a:noFill/>
                </a:ln>
                <a:solidFill>
                  <a:srgbClr val="4D4D4C"/>
                </a:solidFill>
                <a:effectLst/>
                <a:latin typeface="Consolas" panose="020B0609020204030204" pitchFamily="49" charset="0"/>
              </a:rPr>
              <a: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80604020202020204" pitchFamily="34" charset="0"/>
            </a:endParaRPr>
          </a:p>
        </p:txBody>
      </p:sp>
      <p:sp>
        <p:nvSpPr>
          <p:cNvPr id="5" name="Rectangle 2"/>
          <p:cNvSpPr>
            <a:spLocks noChangeArrowheads="1"/>
          </p:cNvSpPr>
          <p:nvPr/>
        </p:nvSpPr>
        <p:spPr bwMode="auto">
          <a:xfrm>
            <a:off x="8586951" y="2721674"/>
            <a:ext cx="3447393" cy="110799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a:ln>
                  <a:noFill/>
                </a:ln>
                <a:solidFill>
                  <a:srgbClr val="4D4D4C"/>
                </a:solidFill>
                <a:effectLst/>
                <a:latin typeface="Consolas" panose="020B0609020204030204" pitchFamily="49" charset="0"/>
              </a:rPr>
              <a:t>service Controller {</a:t>
            </a:r>
            <a:br>
              <a:rPr kumimoji="0" lang="en-US" altLang="en-US" sz="900" b="0" i="0" u="none" strike="noStrike" cap="none" normalizeH="0" baseline="0" dirty="0">
                <a:ln>
                  <a:noFill/>
                </a:ln>
                <a:solidFill>
                  <a:srgbClr val="4D4D4C"/>
                </a:solidFill>
                <a:effectLst/>
                <a:latin typeface="Consolas" panose="020B0609020204030204" pitchFamily="49" charset="0"/>
              </a:rPr>
            </a:br>
            <a:r>
              <a:rPr kumimoji="0" lang="en-US" altLang="en-US" sz="900" b="0" i="0" u="none" strike="noStrike" cap="none" normalizeH="0" baseline="0" dirty="0" err="1">
                <a:ln>
                  <a:noFill/>
                </a:ln>
                <a:solidFill>
                  <a:srgbClr val="4D4D4C"/>
                </a:solidFill>
                <a:effectLst/>
                <a:latin typeface="Consolas" panose="020B0609020204030204" pitchFamily="49" charset="0"/>
              </a:rPr>
              <a:t>rpc</a:t>
            </a:r>
            <a:r>
              <a:rPr kumimoji="0" lang="en-US" altLang="en-US" sz="900" b="0" i="0" u="none" strike="noStrike" cap="none" normalizeH="0" baseline="0" dirty="0">
                <a:ln>
                  <a:noFill/>
                </a:ln>
                <a:solidFill>
                  <a:srgbClr val="4D4D4C"/>
                </a:solidFill>
                <a:effectLst/>
                <a:latin typeface="Consolas" panose="020B0609020204030204" pitchFamily="49" charset="0"/>
              </a:rPr>
              <a:t> </a:t>
            </a:r>
            <a:r>
              <a:rPr kumimoji="0" lang="en-US" altLang="en-US" sz="900" b="0" i="0" u="none" strike="noStrike" cap="none" normalizeH="0" baseline="0" dirty="0" err="1">
                <a:ln>
                  <a:noFill/>
                </a:ln>
                <a:solidFill>
                  <a:srgbClr val="4D4D4C"/>
                </a:solidFill>
                <a:effectLst/>
                <a:latin typeface="Consolas" panose="020B0609020204030204" pitchFamily="49" charset="0"/>
              </a:rPr>
              <a:t>CreateVolume</a:t>
            </a:r>
            <a:r>
              <a:rPr kumimoji="0" lang="en-US" altLang="en-US" sz="900" b="0" i="0" u="none" strike="noStrike" cap="none" normalizeH="0" baseline="0" dirty="0">
                <a:ln>
                  <a:noFill/>
                </a:ln>
                <a:solidFill>
                  <a:srgbClr val="4D4D4C"/>
                </a:solidFill>
                <a:effectLst/>
                <a:latin typeface="Consolas" panose="020B0609020204030204" pitchFamily="49" charset="0"/>
              </a:rPr>
              <a:t> (</a:t>
            </a:r>
            <a:r>
              <a:rPr kumimoji="0" lang="en-US" altLang="en-US" sz="900" b="0" i="0" u="none" strike="noStrike" cap="none" normalizeH="0" baseline="0" dirty="0" err="1">
                <a:ln>
                  <a:noFill/>
                </a:ln>
                <a:solidFill>
                  <a:srgbClr val="4D4D4C"/>
                </a:solidFill>
                <a:effectLst/>
                <a:latin typeface="Consolas" panose="020B0609020204030204" pitchFamily="49" charset="0"/>
              </a:rPr>
              <a:t>CreateVolumeRequest</a:t>
            </a:r>
            <a:r>
              <a:rPr kumimoji="0" lang="en-US" altLang="en-US" sz="900" b="0" i="0" u="none" strike="noStrike" cap="none" normalizeH="0" baseline="0" dirty="0">
                <a:ln>
                  <a:noFill/>
                </a:ln>
                <a:solidFill>
                  <a:srgbClr val="4D4D4C"/>
                </a:solidFill>
                <a:effectLst/>
                <a:latin typeface="Consolas" panose="020B0609020204030204" pitchFamily="49" charset="0"/>
              </a:rPr>
              <a:t>)</a:t>
            </a:r>
            <a:br>
              <a:rPr kumimoji="0" lang="en-US" altLang="en-US" sz="900" b="0" i="0" u="none" strike="noStrike" cap="none" normalizeH="0" baseline="0" dirty="0">
                <a:ln>
                  <a:noFill/>
                </a:ln>
                <a:solidFill>
                  <a:srgbClr val="4D4D4C"/>
                </a:solidFill>
                <a:effectLst/>
                <a:latin typeface="Consolas" panose="020B0609020204030204" pitchFamily="49" charset="0"/>
              </a:rPr>
            </a:br>
            <a:r>
              <a:rPr kumimoji="0" lang="en-US" altLang="en-US" sz="900" b="0" i="0" u="none" strike="noStrike" cap="none" normalizeH="0" baseline="0" dirty="0">
                <a:ln>
                  <a:noFill/>
                </a:ln>
                <a:solidFill>
                  <a:srgbClr val="4D4D4C"/>
                </a:solidFill>
                <a:effectLst/>
                <a:latin typeface="Consolas" panose="020B0609020204030204" pitchFamily="49" charset="0"/>
              </a:rPr>
              <a:t>returns (</a:t>
            </a:r>
            <a:r>
              <a:rPr kumimoji="0" lang="en-US" altLang="en-US" sz="900" b="0" i="0" u="none" strike="noStrike" cap="none" normalizeH="0" baseline="0" dirty="0" err="1">
                <a:ln>
                  <a:noFill/>
                </a:ln>
                <a:solidFill>
                  <a:srgbClr val="4D4D4C"/>
                </a:solidFill>
                <a:effectLst/>
                <a:latin typeface="Consolas" panose="020B0609020204030204" pitchFamily="49" charset="0"/>
              </a:rPr>
              <a:t>CreateVolumeResponse</a:t>
            </a:r>
            <a:r>
              <a:rPr kumimoji="0" lang="en-US" altLang="en-US" sz="900" b="0" i="0" u="none" strike="noStrike" cap="none" normalizeH="0" baseline="0" dirty="0">
                <a:ln>
                  <a:noFill/>
                </a:ln>
                <a:solidFill>
                  <a:srgbClr val="4D4D4C"/>
                </a:solidFill>
                <a:effectLst/>
                <a:latin typeface="Consolas" panose="020B0609020204030204" pitchFamily="49" charset="0"/>
              </a:rPr>
              <a:t>) {}</a:t>
            </a:r>
            <a:br>
              <a:rPr kumimoji="0" lang="en-US" altLang="en-US" sz="900" b="0" i="0" u="none" strike="noStrike" cap="none" normalizeH="0" baseline="0" dirty="0">
                <a:ln>
                  <a:noFill/>
                </a:ln>
                <a:solidFill>
                  <a:srgbClr val="4D4D4C"/>
                </a:solidFill>
                <a:effectLst/>
                <a:latin typeface="Consolas" panose="020B0609020204030204" pitchFamily="49" charset="0"/>
              </a:rPr>
            </a:br>
            <a:br>
              <a:rPr kumimoji="0" lang="en-US" altLang="en-US" sz="900" b="0" i="0" u="none" strike="noStrike" cap="none" normalizeH="0" baseline="0" dirty="0">
                <a:ln>
                  <a:noFill/>
                </a:ln>
                <a:solidFill>
                  <a:srgbClr val="4D4D4C"/>
                </a:solidFill>
                <a:effectLst/>
                <a:latin typeface="Consolas" panose="020B0609020204030204" pitchFamily="49" charset="0"/>
              </a:rPr>
            </a:br>
            <a:r>
              <a:rPr kumimoji="0" lang="en-US" altLang="en-US" sz="900" b="0" i="0" u="none" strike="noStrike" cap="none" normalizeH="0" baseline="0" dirty="0" err="1">
                <a:ln>
                  <a:noFill/>
                </a:ln>
                <a:solidFill>
                  <a:srgbClr val="4D4D4C"/>
                </a:solidFill>
                <a:effectLst/>
                <a:latin typeface="Consolas" panose="020B0609020204030204" pitchFamily="49" charset="0"/>
              </a:rPr>
              <a:t>rpc</a:t>
            </a:r>
            <a:r>
              <a:rPr kumimoji="0" lang="en-US" altLang="en-US" sz="900" b="0" i="0" u="none" strike="noStrike" cap="none" normalizeH="0" baseline="0" dirty="0">
                <a:ln>
                  <a:noFill/>
                </a:ln>
                <a:solidFill>
                  <a:srgbClr val="4D4D4C"/>
                </a:solidFill>
                <a:effectLst/>
                <a:latin typeface="Consolas" panose="020B0609020204030204" pitchFamily="49" charset="0"/>
              </a:rPr>
              <a:t> </a:t>
            </a:r>
            <a:r>
              <a:rPr kumimoji="0" lang="en-US" altLang="en-US" sz="900" b="0" i="0" u="none" strike="noStrike" cap="none" normalizeH="0" baseline="0" dirty="0" err="1">
                <a:ln>
                  <a:noFill/>
                </a:ln>
                <a:solidFill>
                  <a:srgbClr val="4D4D4C"/>
                </a:solidFill>
                <a:effectLst/>
                <a:latin typeface="Consolas" panose="020B0609020204030204" pitchFamily="49" charset="0"/>
              </a:rPr>
              <a:t>DeleteVolume</a:t>
            </a:r>
            <a:r>
              <a:rPr kumimoji="0" lang="en-US" altLang="en-US" sz="900" b="0" i="0" u="none" strike="noStrike" cap="none" normalizeH="0" baseline="0" dirty="0">
                <a:ln>
                  <a:noFill/>
                </a:ln>
                <a:solidFill>
                  <a:srgbClr val="4D4D4C"/>
                </a:solidFill>
                <a:effectLst/>
                <a:latin typeface="Consolas" panose="020B0609020204030204" pitchFamily="49" charset="0"/>
              </a:rPr>
              <a:t> (</a:t>
            </a:r>
            <a:r>
              <a:rPr kumimoji="0" lang="en-US" altLang="en-US" sz="900" b="0" i="0" u="none" strike="noStrike" cap="none" normalizeH="0" baseline="0" dirty="0" err="1">
                <a:ln>
                  <a:noFill/>
                </a:ln>
                <a:solidFill>
                  <a:srgbClr val="4D4D4C"/>
                </a:solidFill>
                <a:effectLst/>
                <a:latin typeface="Consolas" panose="020B0609020204030204" pitchFamily="49" charset="0"/>
              </a:rPr>
              <a:t>DeleteVolumeRequest</a:t>
            </a:r>
            <a:r>
              <a:rPr kumimoji="0" lang="en-US" altLang="en-US" sz="900" b="0" i="0" u="none" strike="noStrike" cap="none" normalizeH="0" baseline="0" dirty="0">
                <a:ln>
                  <a:noFill/>
                </a:ln>
                <a:solidFill>
                  <a:srgbClr val="4D4D4C"/>
                </a:solidFill>
                <a:effectLst/>
                <a:latin typeface="Consolas" panose="020B0609020204030204" pitchFamily="49" charset="0"/>
              </a:rPr>
              <a:t>)</a:t>
            </a:r>
            <a:br>
              <a:rPr kumimoji="0" lang="en-US" altLang="en-US" sz="900" b="0" i="0" u="none" strike="noStrike" cap="none" normalizeH="0" baseline="0" dirty="0">
                <a:ln>
                  <a:noFill/>
                </a:ln>
                <a:solidFill>
                  <a:srgbClr val="4D4D4C"/>
                </a:solidFill>
                <a:effectLst/>
                <a:latin typeface="Consolas" panose="020B0609020204030204" pitchFamily="49" charset="0"/>
              </a:rPr>
            </a:br>
            <a:r>
              <a:rPr kumimoji="0" lang="en-US" altLang="en-US" sz="900" b="0" i="0" u="none" strike="noStrike" cap="none" normalizeH="0" baseline="0" dirty="0">
                <a:ln>
                  <a:noFill/>
                </a:ln>
                <a:solidFill>
                  <a:srgbClr val="4D4D4C"/>
                </a:solidFill>
                <a:effectLst/>
                <a:latin typeface="Consolas" panose="020B0609020204030204" pitchFamily="49" charset="0"/>
              </a:rPr>
              <a:t>returns (</a:t>
            </a:r>
            <a:r>
              <a:rPr kumimoji="0" lang="en-US" altLang="en-US" sz="900" b="0" i="0" u="none" strike="noStrike" cap="none" normalizeH="0" baseline="0" dirty="0" err="1">
                <a:ln>
                  <a:noFill/>
                </a:ln>
                <a:solidFill>
                  <a:srgbClr val="4D4D4C"/>
                </a:solidFill>
                <a:effectLst/>
                <a:latin typeface="Consolas" panose="020B0609020204030204" pitchFamily="49" charset="0"/>
              </a:rPr>
              <a:t>DeleteVolumeResponse</a:t>
            </a:r>
            <a:r>
              <a:rPr kumimoji="0" lang="en-US" altLang="en-US" sz="900" b="0" i="0" u="none" strike="noStrike" cap="none" normalizeH="0" baseline="0" dirty="0">
                <a:ln>
                  <a:noFill/>
                </a:ln>
                <a:solidFill>
                  <a:srgbClr val="4D4D4C"/>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4D4D4C"/>
                </a:solidFill>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a:ln>
                  <a:noFill/>
                </a:ln>
                <a:solidFill>
                  <a:srgbClr val="4D4D4C"/>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80604020202020204" pitchFamily="34" charset="0"/>
            </a:endParaRPr>
          </a:p>
        </p:txBody>
      </p:sp>
      <p:sp>
        <p:nvSpPr>
          <p:cNvPr id="6" name="Rectangle 3"/>
          <p:cNvSpPr>
            <a:spLocks noChangeArrowheads="1"/>
          </p:cNvSpPr>
          <p:nvPr/>
        </p:nvSpPr>
        <p:spPr bwMode="auto">
          <a:xfrm>
            <a:off x="8586951" y="4063912"/>
            <a:ext cx="3447394" cy="1077218"/>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a:ln>
                  <a:noFill/>
                </a:ln>
                <a:solidFill>
                  <a:srgbClr val="4D4D4C"/>
                </a:solidFill>
                <a:effectLst/>
                <a:latin typeface="Consolas" panose="020B0609020204030204" pitchFamily="49" charset="0"/>
              </a:rPr>
              <a:t>service Node {</a:t>
            </a:r>
            <a:br>
              <a:rPr kumimoji="0" lang="en-US" altLang="en-US" sz="900" b="0" i="0" u="none" strike="noStrike" cap="none" normalizeH="0" baseline="0" dirty="0">
                <a:ln>
                  <a:noFill/>
                </a:ln>
                <a:solidFill>
                  <a:srgbClr val="4D4D4C"/>
                </a:solidFill>
                <a:effectLst/>
                <a:latin typeface="Consolas" panose="020B0609020204030204" pitchFamily="49" charset="0"/>
              </a:rPr>
            </a:br>
            <a:r>
              <a:rPr kumimoji="0" lang="en-US" altLang="en-US" sz="900" b="0" i="0" u="none" strike="noStrike" cap="none" normalizeH="0" baseline="0" dirty="0" err="1">
                <a:ln>
                  <a:noFill/>
                </a:ln>
                <a:solidFill>
                  <a:srgbClr val="4D4D4C"/>
                </a:solidFill>
                <a:effectLst/>
                <a:latin typeface="Consolas" panose="020B0609020204030204" pitchFamily="49" charset="0"/>
              </a:rPr>
              <a:t>rpc</a:t>
            </a:r>
            <a:r>
              <a:rPr kumimoji="0" lang="en-US" altLang="en-US" sz="900" b="0" i="0" u="none" strike="noStrike" cap="none" normalizeH="0" baseline="0" dirty="0">
                <a:ln>
                  <a:noFill/>
                </a:ln>
                <a:solidFill>
                  <a:srgbClr val="4D4D4C"/>
                </a:solidFill>
                <a:effectLst/>
                <a:latin typeface="Consolas" panose="020B0609020204030204" pitchFamily="49" charset="0"/>
              </a:rPr>
              <a:t> </a:t>
            </a:r>
            <a:r>
              <a:rPr kumimoji="0" lang="en-US" altLang="en-US" sz="900" b="0" i="0" u="none" strike="noStrike" cap="none" normalizeH="0" baseline="0" dirty="0" err="1">
                <a:ln>
                  <a:noFill/>
                </a:ln>
                <a:solidFill>
                  <a:srgbClr val="4D4D4C"/>
                </a:solidFill>
                <a:effectLst/>
                <a:latin typeface="Consolas" panose="020B0609020204030204" pitchFamily="49" charset="0"/>
              </a:rPr>
              <a:t>NodeStageVolume</a:t>
            </a:r>
            <a:r>
              <a:rPr kumimoji="0" lang="en-US" altLang="en-US" sz="900" b="0" i="0" u="none" strike="noStrike" cap="none" normalizeH="0" baseline="0" dirty="0">
                <a:ln>
                  <a:noFill/>
                </a:ln>
                <a:solidFill>
                  <a:srgbClr val="4D4D4C"/>
                </a:solidFill>
                <a:effectLst/>
                <a:latin typeface="Consolas" panose="020B0609020204030204" pitchFamily="49" charset="0"/>
              </a:rPr>
              <a:t> (</a:t>
            </a:r>
            <a:r>
              <a:rPr kumimoji="0" lang="en-US" altLang="en-US" sz="900" b="0" i="0" u="none" strike="noStrike" cap="none" normalizeH="0" baseline="0" dirty="0" err="1">
                <a:ln>
                  <a:noFill/>
                </a:ln>
                <a:solidFill>
                  <a:srgbClr val="4D4D4C"/>
                </a:solidFill>
                <a:effectLst/>
                <a:latin typeface="Consolas" panose="020B0609020204030204" pitchFamily="49" charset="0"/>
              </a:rPr>
              <a:t>NodeStageVolumeRequest</a:t>
            </a:r>
            <a:r>
              <a:rPr kumimoji="0" lang="en-US" altLang="en-US" sz="900" b="0" i="0" u="none" strike="noStrike" cap="none" normalizeH="0" baseline="0" dirty="0">
                <a:ln>
                  <a:noFill/>
                </a:ln>
                <a:solidFill>
                  <a:srgbClr val="4D4D4C"/>
                </a:solidFill>
                <a:effectLst/>
                <a:latin typeface="Consolas" panose="020B0609020204030204" pitchFamily="49" charset="0"/>
              </a:rPr>
              <a:t>)</a:t>
            </a:r>
            <a:br>
              <a:rPr kumimoji="0" lang="en-US" altLang="en-US" sz="900" b="0" i="0" u="none" strike="noStrike" cap="none" normalizeH="0" baseline="0" dirty="0">
                <a:ln>
                  <a:noFill/>
                </a:ln>
                <a:solidFill>
                  <a:srgbClr val="4D4D4C"/>
                </a:solidFill>
                <a:effectLst/>
                <a:latin typeface="Consolas" panose="020B0609020204030204" pitchFamily="49" charset="0"/>
              </a:rPr>
            </a:br>
            <a:r>
              <a:rPr kumimoji="0" lang="en-US" altLang="en-US" sz="900" b="0" i="0" u="none" strike="noStrike" cap="none" normalizeH="0" baseline="0" dirty="0">
                <a:ln>
                  <a:noFill/>
                </a:ln>
                <a:solidFill>
                  <a:srgbClr val="4D4D4C"/>
                </a:solidFill>
                <a:effectLst/>
                <a:latin typeface="Consolas" panose="020B0609020204030204" pitchFamily="49" charset="0"/>
              </a:rPr>
              <a:t>returns (</a:t>
            </a:r>
            <a:r>
              <a:rPr kumimoji="0" lang="en-US" altLang="en-US" sz="900" b="0" i="0" u="none" strike="noStrike" cap="none" normalizeH="0" baseline="0" dirty="0" err="1">
                <a:ln>
                  <a:noFill/>
                </a:ln>
                <a:solidFill>
                  <a:srgbClr val="4D4D4C"/>
                </a:solidFill>
                <a:effectLst/>
                <a:latin typeface="Consolas" panose="020B0609020204030204" pitchFamily="49" charset="0"/>
              </a:rPr>
              <a:t>NodeStageVolumeResponse</a:t>
            </a:r>
            <a:r>
              <a:rPr kumimoji="0" lang="en-US" altLang="en-US" sz="900" b="0" i="0" u="none" strike="noStrike" cap="none" normalizeH="0" baseline="0" dirty="0">
                <a:ln>
                  <a:noFill/>
                </a:ln>
                <a:solidFill>
                  <a:srgbClr val="4D4D4C"/>
                </a:solidFill>
                <a:effectLst/>
                <a:latin typeface="Consolas" panose="020B0609020204030204" pitchFamily="49" charset="0"/>
              </a:rPr>
              <a:t>) {}</a:t>
            </a:r>
            <a:br>
              <a:rPr kumimoji="0" lang="en-US" altLang="en-US" sz="900" b="0" i="0" u="none" strike="noStrike" cap="none" normalizeH="0" baseline="0" dirty="0">
                <a:ln>
                  <a:noFill/>
                </a:ln>
                <a:solidFill>
                  <a:srgbClr val="4D4D4C"/>
                </a:solidFill>
                <a:effectLst/>
                <a:latin typeface="Consolas" panose="020B0609020204030204" pitchFamily="49" charset="0"/>
              </a:rPr>
            </a:br>
            <a:br>
              <a:rPr kumimoji="0" lang="en-US" altLang="en-US" sz="900" b="0" i="0" u="none" strike="noStrike" cap="none" normalizeH="0" baseline="0" dirty="0">
                <a:ln>
                  <a:noFill/>
                </a:ln>
                <a:solidFill>
                  <a:srgbClr val="4D4D4C"/>
                </a:solidFill>
                <a:effectLst/>
                <a:latin typeface="Consolas" panose="020B0609020204030204" pitchFamily="49" charset="0"/>
              </a:rPr>
            </a:br>
            <a:r>
              <a:rPr kumimoji="0" lang="en-US" altLang="en-US" sz="900" b="0" i="0" u="none" strike="noStrike" cap="none" normalizeH="0" baseline="0" dirty="0" err="1">
                <a:ln>
                  <a:noFill/>
                </a:ln>
                <a:solidFill>
                  <a:srgbClr val="4D4D4C"/>
                </a:solidFill>
                <a:effectLst/>
                <a:latin typeface="Consolas" panose="020B0609020204030204" pitchFamily="49" charset="0"/>
              </a:rPr>
              <a:t>rpc</a:t>
            </a:r>
            <a:r>
              <a:rPr kumimoji="0" lang="en-US" altLang="en-US" sz="900" b="0" i="0" u="none" strike="noStrike" cap="none" normalizeH="0" baseline="0" dirty="0">
                <a:ln>
                  <a:noFill/>
                </a:ln>
                <a:solidFill>
                  <a:srgbClr val="4D4D4C"/>
                </a:solidFill>
                <a:effectLst/>
                <a:latin typeface="Consolas" panose="020B0609020204030204" pitchFamily="49" charset="0"/>
              </a:rPr>
              <a:t> </a:t>
            </a:r>
            <a:r>
              <a:rPr kumimoji="0" lang="en-US" altLang="en-US" sz="900" b="0" i="0" u="none" strike="noStrike" cap="none" normalizeH="0" baseline="0" dirty="0" err="1">
                <a:ln>
                  <a:noFill/>
                </a:ln>
                <a:solidFill>
                  <a:srgbClr val="4D4D4C"/>
                </a:solidFill>
                <a:effectLst/>
                <a:latin typeface="Consolas" panose="020B0609020204030204" pitchFamily="49" charset="0"/>
              </a:rPr>
              <a:t>NodeUnstageVolume</a:t>
            </a:r>
            <a:r>
              <a:rPr kumimoji="0" lang="en-US" altLang="en-US" sz="900" b="0" i="0" u="none" strike="noStrike" cap="none" normalizeH="0" baseline="0" dirty="0">
                <a:ln>
                  <a:noFill/>
                </a:ln>
                <a:solidFill>
                  <a:srgbClr val="4D4D4C"/>
                </a:solidFill>
                <a:effectLst/>
                <a:latin typeface="Consolas" panose="020B0609020204030204" pitchFamily="49" charset="0"/>
              </a:rPr>
              <a:t> (</a:t>
            </a:r>
            <a:r>
              <a:rPr kumimoji="0" lang="en-US" altLang="en-US" sz="900" b="0" i="0" u="none" strike="noStrike" cap="none" normalizeH="0" baseline="0" dirty="0" err="1">
                <a:ln>
                  <a:noFill/>
                </a:ln>
                <a:solidFill>
                  <a:srgbClr val="4D4D4C"/>
                </a:solidFill>
                <a:effectLst/>
                <a:latin typeface="Consolas" panose="020B0609020204030204" pitchFamily="49" charset="0"/>
              </a:rPr>
              <a:t>NodeUnstageVolumeRequest</a:t>
            </a:r>
            <a:r>
              <a:rPr kumimoji="0" lang="en-US" altLang="en-US" sz="900" b="0" i="0" u="none" strike="noStrike" cap="none" normalizeH="0" baseline="0" dirty="0">
                <a:ln>
                  <a:noFill/>
                </a:ln>
                <a:solidFill>
                  <a:srgbClr val="4D4D4C"/>
                </a:solidFill>
                <a:effectLst/>
                <a:latin typeface="Consolas" panose="020B0609020204030204" pitchFamily="49" charset="0"/>
              </a:rPr>
              <a:t>)</a:t>
            </a:r>
            <a:br>
              <a:rPr kumimoji="0" lang="en-US" altLang="en-US" sz="900" b="0" i="0" u="none" strike="noStrike" cap="none" normalizeH="0" baseline="0" dirty="0">
                <a:ln>
                  <a:noFill/>
                </a:ln>
                <a:solidFill>
                  <a:srgbClr val="4D4D4C"/>
                </a:solidFill>
                <a:effectLst/>
                <a:latin typeface="Consolas" panose="020B0609020204030204" pitchFamily="49" charset="0"/>
              </a:rPr>
            </a:br>
            <a:r>
              <a:rPr kumimoji="0" lang="en-US" altLang="en-US" sz="900" b="0" i="0" u="none" strike="noStrike" cap="none" normalizeH="0" baseline="0" dirty="0">
                <a:ln>
                  <a:noFill/>
                </a:ln>
                <a:solidFill>
                  <a:srgbClr val="4D4D4C"/>
                </a:solidFill>
                <a:effectLst/>
                <a:latin typeface="Consolas" panose="020B0609020204030204" pitchFamily="49" charset="0"/>
              </a:rPr>
              <a:t>returns (</a:t>
            </a:r>
            <a:r>
              <a:rPr kumimoji="0" lang="en-US" altLang="en-US" sz="900" b="0" i="0" u="none" strike="noStrike" cap="none" normalizeH="0" baseline="0" dirty="0" err="1">
                <a:ln>
                  <a:noFill/>
                </a:ln>
                <a:solidFill>
                  <a:srgbClr val="4D4D4C"/>
                </a:solidFill>
                <a:effectLst/>
                <a:latin typeface="Consolas" panose="020B0609020204030204" pitchFamily="49" charset="0"/>
              </a:rPr>
              <a:t>NodeUnstageVolumeResponse</a:t>
            </a:r>
            <a:r>
              <a:rPr kumimoji="0" lang="en-US" altLang="en-US" sz="900" b="0" i="0" u="none" strike="noStrike" cap="none" normalizeH="0" baseline="0" dirty="0">
                <a:ln>
                  <a:noFill/>
                </a:ln>
                <a:solidFill>
                  <a:srgbClr val="4D4D4C"/>
                </a:solidFill>
                <a:effectLst/>
                <a:latin typeface="Consolas" panose="020B0609020204030204" pitchFamily="49" charset="0"/>
              </a:rPr>
              <a:t>) {}</a:t>
            </a:r>
            <a:r>
              <a:rPr kumimoji="0" lang="en-US" altLang="en-US" sz="8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latin typeface="Arial" panose="0208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0" i="0" u="none" strike="noStrike" cap="none" normalizeH="0" baseline="0" dirty="0">
                <a:ln>
                  <a:noFill/>
                </a:ln>
                <a:solidFill>
                  <a:schemeClr val="tx1"/>
                </a:solidFill>
                <a:effectLst/>
                <a:latin typeface="Arial" panose="02080604020202020204" pitchFamily="34" charset="0"/>
              </a:rPr>
              <a:t>}</a:t>
            </a:r>
            <a:endParaRPr kumimoji="0" lang="en-US" altLang="en-US" sz="1800" b="0" i="0" u="none" strike="noStrike" cap="none" normalizeH="0" baseline="0" dirty="0">
              <a:ln>
                <a:noFill/>
              </a:ln>
              <a:solidFill>
                <a:schemeClr val="tx1"/>
              </a:solidFill>
              <a:effectLst/>
              <a:latin typeface="Arial" panose="0208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8351"/>
          </a:xfrm>
        </p:spPr>
        <p:txBody>
          <a:bodyPr>
            <a:normAutofit fontScale="90000"/>
          </a:bodyPr>
          <a:lstStyle/>
          <a:p>
            <a:r>
              <a:rPr lang="en-US" sz="3600" dirty="0"/>
              <a:t>Kubernetes CSI</a:t>
            </a:r>
            <a:r>
              <a:rPr lang="zh-CN" altLang="en-US" sz="3600" dirty="0"/>
              <a:t>架构 </a:t>
            </a:r>
            <a:r>
              <a:rPr lang="en-US" altLang="zh-CN" sz="3600" dirty="0"/>
              <a:t>– </a:t>
            </a:r>
            <a:r>
              <a:rPr lang="zh-CN" altLang="en-US" sz="3600" dirty="0"/>
              <a:t>开发</a:t>
            </a:r>
            <a:r>
              <a:rPr lang="en-US" altLang="zh-CN" sz="3600" dirty="0"/>
              <a:t>CSI Driver</a:t>
            </a:r>
            <a:endParaRPr lang="en-US" sz="3600" dirty="0"/>
          </a:p>
        </p:txBody>
      </p:sp>
      <p:sp>
        <p:nvSpPr>
          <p:cNvPr id="3" name="Content Placeholder 2"/>
          <p:cNvSpPr>
            <a:spLocks noGrp="1"/>
          </p:cNvSpPr>
          <p:nvPr>
            <p:ph idx="1"/>
          </p:nvPr>
        </p:nvSpPr>
        <p:spPr>
          <a:xfrm>
            <a:off x="838200" y="840828"/>
            <a:ext cx="6361386" cy="5906813"/>
          </a:xfrm>
        </p:spPr>
        <p:txBody>
          <a:bodyPr>
            <a:normAutofit fontScale="92500" lnSpcReduction="20000"/>
          </a:bodyPr>
          <a:lstStyle/>
          <a:p>
            <a:pPr marL="0" indent="0">
              <a:buNone/>
            </a:pPr>
            <a:r>
              <a:rPr lang="en-US" altLang="zh-CN" dirty="0"/>
              <a:t>SP</a:t>
            </a:r>
            <a:r>
              <a:rPr lang="zh-CN" altLang="en-US" dirty="0"/>
              <a:t>要开发一个</a:t>
            </a:r>
            <a:r>
              <a:rPr lang="en-US" altLang="zh-CN" dirty="0"/>
              <a:t>CSI Driver</a:t>
            </a:r>
            <a:r>
              <a:rPr lang="zh-CN" altLang="en-US" dirty="0"/>
              <a:t>，要遵循以下三条：</a:t>
            </a:r>
          </a:p>
          <a:p>
            <a:r>
              <a:rPr lang="zh-CN" altLang="en-US" dirty="0"/>
              <a:t>实现</a:t>
            </a:r>
            <a:r>
              <a:rPr lang="en-US" altLang="zh-CN" dirty="0"/>
              <a:t>CSI</a:t>
            </a:r>
            <a:r>
              <a:rPr lang="zh-CN" altLang="en-US" dirty="0"/>
              <a:t>接口的功能</a:t>
            </a:r>
          </a:p>
          <a:p>
            <a:r>
              <a:rPr lang="zh-CN" altLang="en-US" dirty="0"/>
              <a:t>实现</a:t>
            </a:r>
            <a:r>
              <a:rPr lang="en-US" altLang="zh-CN" dirty="0"/>
              <a:t>CSI</a:t>
            </a:r>
            <a:r>
              <a:rPr lang="zh-CN" altLang="en-US" dirty="0"/>
              <a:t>接口的幂等性</a:t>
            </a:r>
          </a:p>
          <a:p>
            <a:r>
              <a:rPr lang="zh-CN" altLang="en-US" dirty="0"/>
              <a:t>符合</a:t>
            </a:r>
            <a:r>
              <a:rPr lang="en-US" altLang="zh-CN" dirty="0"/>
              <a:t>CSI</a:t>
            </a:r>
            <a:r>
              <a:rPr lang="zh-CN" altLang="en-US" dirty="0"/>
              <a:t>返回值规范</a:t>
            </a:r>
          </a:p>
          <a:p>
            <a:pPr marL="0" indent="0">
              <a:buNone/>
            </a:pPr>
            <a:r>
              <a:rPr lang="en-US" altLang="zh-CN" dirty="0"/>
              <a:t>SP</a:t>
            </a:r>
            <a:r>
              <a:rPr lang="zh-CN" altLang="en-US" dirty="0"/>
              <a:t>实现</a:t>
            </a:r>
            <a:r>
              <a:rPr lang="en-US" altLang="zh-CN" dirty="0"/>
              <a:t>CSI Driver</a:t>
            </a:r>
            <a:r>
              <a:rPr lang="zh-CN" altLang="en-US" dirty="0"/>
              <a:t>组件有三个：</a:t>
            </a:r>
          </a:p>
          <a:p>
            <a:r>
              <a:rPr lang="en-US" altLang="zh-CN" dirty="0"/>
              <a:t>Identity Plugin</a:t>
            </a:r>
          </a:p>
          <a:p>
            <a:r>
              <a:rPr lang="en-US" altLang="zh-CN" dirty="0"/>
              <a:t>Controller Plugin</a:t>
            </a:r>
          </a:p>
          <a:p>
            <a:r>
              <a:rPr lang="en-US" altLang="zh-CN" dirty="0"/>
              <a:t>Node Plugin</a:t>
            </a:r>
          </a:p>
          <a:p>
            <a:pPr marL="0" indent="0">
              <a:buNone/>
            </a:pPr>
            <a:r>
              <a:rPr lang="zh-CN" altLang="en-US" dirty="0"/>
              <a:t>结合这三个组件的功能，开发者有两种选择：</a:t>
            </a:r>
          </a:p>
          <a:p>
            <a:pPr marL="0" indent="0">
              <a:buNone/>
            </a:pPr>
            <a:r>
              <a:rPr lang="en-US" altLang="zh-CN" dirty="0"/>
              <a:t>1</a:t>
            </a:r>
            <a:r>
              <a:rPr lang="zh-CN" altLang="en-US" dirty="0"/>
              <a:t>、两个执行文件：</a:t>
            </a:r>
            <a:r>
              <a:rPr lang="en-US" altLang="zh-CN" dirty="0"/>
              <a:t>Controller + Identity</a:t>
            </a:r>
            <a:r>
              <a:rPr lang="zh-CN" altLang="en-US" dirty="0"/>
              <a:t>，</a:t>
            </a:r>
            <a:r>
              <a:rPr lang="en-US" altLang="zh-CN" dirty="0"/>
              <a:t>Node + Identity</a:t>
            </a:r>
          </a:p>
          <a:p>
            <a:pPr marL="0" indent="0">
              <a:buNone/>
            </a:pPr>
            <a:r>
              <a:rPr lang="en-US" altLang="zh-CN" dirty="0"/>
              <a:t>2</a:t>
            </a:r>
            <a:r>
              <a:rPr lang="zh-CN" altLang="en-US" dirty="0"/>
              <a:t>、一个执行文件：</a:t>
            </a:r>
            <a:r>
              <a:rPr lang="en-US" dirty="0"/>
              <a:t>Controller + Node + Identity</a:t>
            </a:r>
          </a:p>
        </p:txBody>
      </p:sp>
      <p:pic>
        <p:nvPicPr>
          <p:cNvPr id="5122" name="Picture 2" descr="Node and Controller plugins are running as two separate servic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04386" y="889000"/>
            <a:ext cx="4687614" cy="227461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ode and Controller plugin runs in a single binar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04384" y="4156949"/>
            <a:ext cx="4687615" cy="24216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8351"/>
          </a:xfrm>
        </p:spPr>
        <p:txBody>
          <a:bodyPr>
            <a:normAutofit fontScale="90000"/>
          </a:bodyPr>
          <a:lstStyle/>
          <a:p>
            <a:r>
              <a:rPr lang="en-US" sz="3600" dirty="0"/>
              <a:t>Kubernetes CSI</a:t>
            </a:r>
            <a:r>
              <a:rPr lang="zh-CN" altLang="en-US" sz="3600" dirty="0"/>
              <a:t>架构 </a:t>
            </a:r>
            <a:r>
              <a:rPr lang="en-US" altLang="zh-CN" sz="3600" dirty="0"/>
              <a:t>– </a:t>
            </a:r>
            <a:r>
              <a:rPr lang="zh-CN" altLang="en-US" sz="3600" dirty="0"/>
              <a:t>部署</a:t>
            </a:r>
            <a:r>
              <a:rPr lang="en-US" altLang="zh-CN" sz="3600" dirty="0"/>
              <a:t>CSI</a:t>
            </a:r>
            <a:r>
              <a:rPr lang="zh-CN" altLang="en-US" sz="3600" dirty="0"/>
              <a:t>组件</a:t>
            </a:r>
            <a:endParaRPr lang="en-US" sz="3600" dirty="0"/>
          </a:p>
        </p:txBody>
      </p:sp>
      <p:sp>
        <p:nvSpPr>
          <p:cNvPr id="3" name="Content Placeholder 2"/>
          <p:cNvSpPr>
            <a:spLocks noGrp="1"/>
          </p:cNvSpPr>
          <p:nvPr>
            <p:ph idx="1"/>
          </p:nvPr>
        </p:nvSpPr>
        <p:spPr>
          <a:xfrm>
            <a:off x="838200" y="840828"/>
            <a:ext cx="6361386" cy="5906813"/>
          </a:xfrm>
        </p:spPr>
        <p:txBody>
          <a:bodyPr>
            <a:normAutofit fontScale="92500" lnSpcReduction="20000"/>
          </a:bodyPr>
          <a:lstStyle/>
          <a:p>
            <a:pPr marL="0" indent="0">
              <a:lnSpc>
                <a:spcPct val="110000"/>
              </a:lnSpc>
              <a:buNone/>
            </a:pPr>
            <a:r>
              <a:rPr lang="en-US" altLang="zh-CN" dirty="0"/>
              <a:t>Controller</a:t>
            </a:r>
            <a:r>
              <a:rPr lang="zh-CN" altLang="en-US" dirty="0"/>
              <a:t>负责</a:t>
            </a:r>
            <a:r>
              <a:rPr lang="en-US" altLang="zh-CN" dirty="0"/>
              <a:t>volumes</a:t>
            </a:r>
            <a:r>
              <a:rPr lang="zh-CN" altLang="en-US" dirty="0"/>
              <a:t>的创建删除等操作，整个集群只需要部署一个；</a:t>
            </a:r>
            <a:r>
              <a:rPr lang="en-US" altLang="zh-CN" dirty="0"/>
              <a:t>Node</a:t>
            </a:r>
            <a:r>
              <a:rPr lang="zh-CN" altLang="en-US" dirty="0"/>
              <a:t>负责</a:t>
            </a:r>
            <a:r>
              <a:rPr lang="en-US" altLang="zh-CN" dirty="0"/>
              <a:t>volume</a:t>
            </a:r>
            <a:r>
              <a:rPr lang="zh-CN" altLang="en-US" dirty="0"/>
              <a:t>的</a:t>
            </a:r>
            <a:r>
              <a:rPr lang="en-US" altLang="zh-CN" dirty="0"/>
              <a:t>attach</a:t>
            </a:r>
            <a:r>
              <a:rPr lang="zh-CN" altLang="en-US" dirty="0"/>
              <a:t>、</a:t>
            </a:r>
            <a:r>
              <a:rPr lang="en-US" altLang="zh-CN" dirty="0"/>
              <a:t>detach</a:t>
            </a:r>
            <a:r>
              <a:rPr lang="zh-CN" altLang="en-US" dirty="0"/>
              <a:t>等操作，需要在每个节点部署一个，则</a:t>
            </a:r>
            <a:r>
              <a:rPr lang="en-US" altLang="zh-CN" dirty="0"/>
              <a:t>Kubernetes</a:t>
            </a:r>
            <a:r>
              <a:rPr lang="zh-CN" altLang="en-US" dirty="0"/>
              <a:t>的推荐部署方式为：</a:t>
            </a:r>
            <a:endParaRPr lang="en-US" altLang="zh-CN" dirty="0"/>
          </a:p>
          <a:p>
            <a:pPr>
              <a:lnSpc>
                <a:spcPct val="110000"/>
              </a:lnSpc>
            </a:pPr>
            <a:r>
              <a:rPr lang="en-US" altLang="zh-CN" dirty="0"/>
              <a:t>Controller plugin</a:t>
            </a:r>
            <a:r>
              <a:rPr lang="zh-CN" altLang="en-US" dirty="0"/>
              <a:t>：</a:t>
            </a:r>
            <a:r>
              <a:rPr lang="en-US" altLang="zh-CN" dirty="0" err="1"/>
              <a:t>StatefulSet</a:t>
            </a:r>
            <a:r>
              <a:rPr lang="zh-CN" altLang="en-US" dirty="0"/>
              <a:t>，</a:t>
            </a:r>
            <a:r>
              <a:rPr lang="en-US" altLang="zh-CN" dirty="0"/>
              <a:t>replicas</a:t>
            </a:r>
            <a:r>
              <a:rPr lang="zh-CN" altLang="en-US" dirty="0"/>
              <a:t>设为</a:t>
            </a:r>
            <a:r>
              <a:rPr lang="en-US" altLang="zh-CN" dirty="0"/>
              <a:t>1</a:t>
            </a:r>
          </a:p>
          <a:p>
            <a:pPr>
              <a:lnSpc>
                <a:spcPct val="110000"/>
              </a:lnSpc>
            </a:pPr>
            <a:r>
              <a:rPr lang="en-US" altLang="zh-CN" dirty="0"/>
              <a:t>Node plugin</a:t>
            </a:r>
            <a:r>
              <a:rPr lang="zh-CN" altLang="en-US" dirty="0"/>
              <a:t>：</a:t>
            </a:r>
            <a:r>
              <a:rPr lang="en-US" altLang="zh-CN" dirty="0" err="1"/>
              <a:t>DaemonSet</a:t>
            </a:r>
            <a:endParaRPr lang="en-US" altLang="zh-CN" dirty="0"/>
          </a:p>
          <a:p>
            <a:pPr marL="0" indent="0">
              <a:lnSpc>
                <a:spcPct val="110000"/>
              </a:lnSpc>
              <a:buNone/>
            </a:pPr>
            <a:r>
              <a:rPr lang="zh-CN" altLang="en-US" dirty="0"/>
              <a:t>部署</a:t>
            </a:r>
            <a:r>
              <a:rPr lang="en-US" altLang="zh-CN" dirty="0"/>
              <a:t>Kubernetes</a:t>
            </a:r>
            <a:r>
              <a:rPr lang="zh-CN" altLang="en-US" dirty="0"/>
              <a:t>扩展组件</a:t>
            </a:r>
          </a:p>
          <a:p>
            <a:pPr>
              <a:lnSpc>
                <a:spcPct val="110000"/>
              </a:lnSpc>
            </a:pPr>
            <a:r>
              <a:rPr lang="zh-CN" altLang="en-US" dirty="0"/>
              <a:t>单纯的开发完</a:t>
            </a:r>
            <a:r>
              <a:rPr lang="en-US" altLang="zh-CN" dirty="0"/>
              <a:t>CSI Driver</a:t>
            </a:r>
            <a:r>
              <a:rPr lang="zh-CN" altLang="en-US" dirty="0"/>
              <a:t>后，还需要</a:t>
            </a:r>
            <a:r>
              <a:rPr lang="en-US" altLang="zh-CN" dirty="0"/>
              <a:t>CO</a:t>
            </a:r>
            <a:r>
              <a:rPr lang="zh-CN" altLang="en-US" dirty="0"/>
              <a:t>提供对应的扩展插件来支持</a:t>
            </a:r>
            <a:r>
              <a:rPr lang="en-US" altLang="zh-CN" dirty="0"/>
              <a:t>CSI</a:t>
            </a:r>
            <a:r>
              <a:rPr lang="zh-CN" altLang="en-US" dirty="0"/>
              <a:t>，这样</a:t>
            </a:r>
            <a:r>
              <a:rPr lang="en-US" altLang="zh-CN" dirty="0"/>
              <a:t>CO</a:t>
            </a:r>
            <a:r>
              <a:rPr lang="zh-CN" altLang="en-US" dirty="0"/>
              <a:t>系统才能正常的使用</a:t>
            </a:r>
            <a:r>
              <a:rPr lang="en-US" altLang="zh-CN" dirty="0"/>
              <a:t>CSI</a:t>
            </a:r>
            <a:r>
              <a:rPr lang="zh-CN" altLang="en-US" dirty="0"/>
              <a:t>的方式调用存储。在</a:t>
            </a:r>
            <a:r>
              <a:rPr lang="en-US" altLang="zh-CN" dirty="0"/>
              <a:t>Kubernetes</a:t>
            </a:r>
            <a:r>
              <a:rPr lang="zh-CN" altLang="en-US" dirty="0"/>
              <a:t>系统里，扩容插件和</a:t>
            </a:r>
            <a:r>
              <a:rPr lang="en-US" altLang="zh-CN" dirty="0"/>
              <a:t>CSI</a:t>
            </a:r>
            <a:r>
              <a:rPr lang="zh-CN" altLang="en-US" dirty="0"/>
              <a:t>的部署可以按照如下方式</a:t>
            </a:r>
            <a:r>
              <a:rPr lang="en-US" altLang="zh-CN" dirty="0"/>
              <a:t>:</a:t>
            </a:r>
            <a:endParaRPr lang="en-US" dirty="0"/>
          </a:p>
        </p:txBody>
      </p:sp>
      <p:pic>
        <p:nvPicPr>
          <p:cNvPr id="6146" name="Picture 2" descr="csi plugin deplo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9586" y="52554"/>
            <a:ext cx="4887311" cy="376270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deploy with kubernet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99586" y="3552496"/>
            <a:ext cx="4887311" cy="31951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7365"/>
          </a:xfrm>
        </p:spPr>
        <p:txBody>
          <a:bodyPr>
            <a:normAutofit fontScale="90000"/>
          </a:bodyPr>
          <a:lstStyle/>
          <a:p>
            <a:r>
              <a:rPr lang="en-US" sz="2800" dirty="0"/>
              <a:t>Introduction to the Container Storage Interface (CSI) of Kubernetes</a:t>
            </a:r>
          </a:p>
        </p:txBody>
      </p:sp>
      <p:sp>
        <p:nvSpPr>
          <p:cNvPr id="3" name="Content Placeholder 2"/>
          <p:cNvSpPr>
            <a:spLocks noGrp="1"/>
          </p:cNvSpPr>
          <p:nvPr>
            <p:ph idx="1"/>
          </p:nvPr>
        </p:nvSpPr>
        <p:spPr>
          <a:xfrm>
            <a:off x="838200" y="1169035"/>
            <a:ext cx="5790565" cy="5535930"/>
          </a:xfrm>
        </p:spPr>
        <p:txBody>
          <a:bodyPr>
            <a:normAutofit fontScale="87500" lnSpcReduction="20000"/>
          </a:bodyPr>
          <a:lstStyle/>
          <a:p>
            <a:pPr marL="0" indent="0" fontAlgn="auto">
              <a:lnSpc>
                <a:spcPct val="100000"/>
              </a:lnSpc>
              <a:buNone/>
            </a:pPr>
            <a:r>
              <a:rPr lang="en-US"/>
              <a:t>Why need to define CSI</a:t>
            </a:r>
          </a:p>
          <a:p>
            <a:pPr indent="0" fontAlgn="auto">
              <a:lnSpc>
                <a:spcPct val="100000"/>
              </a:lnSpc>
            </a:pPr>
            <a:r>
              <a:rPr lang="en-US"/>
              <a:t>The existing K8s volume plugin is in-tree, which means the source code of the plugin is under K8s’repository.</a:t>
            </a:r>
          </a:p>
          <a:p>
            <a:pPr indent="0" fontAlgn="auto">
              <a:lnSpc>
                <a:spcPct val="100000"/>
              </a:lnSpc>
            </a:pPr>
            <a:r>
              <a:rPr lang="en-US"/>
              <a:t>A specific volume plugin will be asked to install on K8s nodes. To use Block Device in Ceph as the volume on K8s, we need to install ceph-common on the node before mounting the RBD image.</a:t>
            </a:r>
          </a:p>
          <a:p>
            <a:pPr marL="0" indent="0" fontAlgn="auto">
              <a:lnSpc>
                <a:spcPct val="100000"/>
              </a:lnSpc>
              <a:buNone/>
            </a:pPr>
            <a:r>
              <a:rPr lang="en-US"/>
              <a:t>Goal: The ideal case is the dependency of plugin can be combined into the container. It will have the ability to mount the volume when creating the Pod.</a:t>
            </a:r>
          </a:p>
        </p:txBody>
      </p:sp>
      <p:pic>
        <p:nvPicPr>
          <p:cNvPr id="4" name="Picture 3"/>
          <p:cNvPicPr>
            <a:picLocks noChangeAspect="1"/>
          </p:cNvPicPr>
          <p:nvPr/>
        </p:nvPicPr>
        <p:blipFill>
          <a:blip r:embed="rId3"/>
          <a:stretch>
            <a:fillRect/>
          </a:stretch>
        </p:blipFill>
        <p:spPr>
          <a:xfrm>
            <a:off x="6629400" y="872490"/>
            <a:ext cx="5481320" cy="4572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1815"/>
            <a:ext cx="10515600" cy="185381"/>
          </a:xfrm>
        </p:spPr>
        <p:txBody>
          <a:bodyPr>
            <a:normAutofit fontScale="90000"/>
          </a:bodyPr>
          <a:lstStyle/>
          <a:p>
            <a:r>
              <a:rPr lang="en-US" dirty="0"/>
              <a:t>Workflow</a:t>
            </a:r>
          </a:p>
        </p:txBody>
      </p:sp>
      <p:sp>
        <p:nvSpPr>
          <p:cNvPr id="3" name="Content Placeholder 2"/>
          <p:cNvSpPr>
            <a:spLocks noGrp="1"/>
          </p:cNvSpPr>
          <p:nvPr>
            <p:ph idx="1"/>
          </p:nvPr>
        </p:nvSpPr>
        <p:spPr>
          <a:xfrm>
            <a:off x="838199" y="746449"/>
            <a:ext cx="8567057" cy="5839736"/>
          </a:xfrm>
        </p:spPr>
        <p:txBody>
          <a:bodyPr>
            <a:normAutofit fontScale="70000" lnSpcReduction="20000"/>
          </a:bodyPr>
          <a:lstStyle/>
          <a:p>
            <a:r>
              <a:rPr lang="en-US" dirty="0"/>
              <a:t>Step 1: Create a pool w/ </a:t>
            </a:r>
            <a:r>
              <a:rPr lang="en-US" dirty="0" err="1"/>
              <a:t>sudo</a:t>
            </a:r>
            <a:r>
              <a:rPr lang="en-US" dirty="0"/>
              <a:t> </a:t>
            </a:r>
            <a:r>
              <a:rPr lang="en-US" dirty="0" err="1"/>
              <a:t>ceph</a:t>
            </a:r>
            <a:r>
              <a:rPr lang="en-US" dirty="0"/>
              <a:t> </a:t>
            </a:r>
            <a:r>
              <a:rPr lang="en-US" dirty="0" err="1"/>
              <a:t>osd</a:t>
            </a:r>
            <a:r>
              <a:rPr lang="en-US" dirty="0"/>
              <a:t> pool create </a:t>
            </a:r>
            <a:r>
              <a:rPr lang="en-US" dirty="0" err="1"/>
              <a:t>pool_name</a:t>
            </a:r>
            <a:r>
              <a:rPr lang="en-US" dirty="0"/>
              <a:t>;</a:t>
            </a:r>
          </a:p>
          <a:p>
            <a:r>
              <a:rPr lang="en-US" dirty="0"/>
              <a:t>Step 2: Initialize the created pool w/ </a:t>
            </a:r>
            <a:r>
              <a:rPr lang="en-US" dirty="0" err="1"/>
              <a:t>sudo</a:t>
            </a:r>
            <a:r>
              <a:rPr lang="en-US" dirty="0"/>
              <a:t> </a:t>
            </a:r>
            <a:r>
              <a:rPr lang="en-US" dirty="0" err="1"/>
              <a:t>rbd</a:t>
            </a:r>
            <a:r>
              <a:rPr lang="en-US" dirty="0"/>
              <a:t> pool </a:t>
            </a:r>
            <a:r>
              <a:rPr lang="en-US" dirty="0" err="1"/>
              <a:t>init</a:t>
            </a:r>
            <a:r>
              <a:rPr lang="en-US" dirty="0"/>
              <a:t> </a:t>
            </a:r>
            <a:r>
              <a:rPr lang="en-US" dirty="0" err="1"/>
              <a:t>pool_name</a:t>
            </a:r>
            <a:r>
              <a:rPr lang="en-US" dirty="0"/>
              <a:t> due to </a:t>
            </a:r>
            <a:r>
              <a:rPr lang="en-US" dirty="0" err="1"/>
              <a:t>ceph-csi</a:t>
            </a:r>
            <a:r>
              <a:rPr lang="en-US" dirty="0"/>
              <a:t> uses the RBD kernel module by default;</a:t>
            </a:r>
          </a:p>
          <a:p>
            <a:r>
              <a:rPr lang="en-US" dirty="0"/>
              <a:t>Step 3: Create authenticated user for k8s &amp; </a:t>
            </a:r>
            <a:r>
              <a:rPr lang="en-US" dirty="0" err="1"/>
              <a:t>ceph-csi</a:t>
            </a:r>
            <a:r>
              <a:rPr lang="en-US" dirty="0"/>
              <a:t> to access </a:t>
            </a:r>
            <a:r>
              <a:rPr lang="en-US" dirty="0" err="1"/>
              <a:t>ceph</a:t>
            </a:r>
            <a:r>
              <a:rPr lang="en-US" dirty="0"/>
              <a:t> cluster w/ </a:t>
            </a:r>
            <a:r>
              <a:rPr lang="en-US" dirty="0" err="1"/>
              <a:t>ceph</a:t>
            </a:r>
            <a:r>
              <a:rPr lang="en-US" dirty="0"/>
              <a:t> auth get-or-create </a:t>
            </a:r>
            <a:r>
              <a:rPr lang="en-US" dirty="0" err="1"/>
              <a:t>client.kubernetes</a:t>
            </a:r>
            <a:r>
              <a:rPr lang="en-US" dirty="0"/>
              <a:t> </a:t>
            </a:r>
            <a:r>
              <a:rPr lang="en-US" dirty="0" err="1"/>
              <a:t>mon</a:t>
            </a:r>
            <a:r>
              <a:rPr lang="en-US" dirty="0"/>
              <a:t> 'profile </a:t>
            </a:r>
            <a:r>
              <a:rPr lang="en-US" dirty="0" err="1"/>
              <a:t>rbd</a:t>
            </a:r>
            <a:r>
              <a:rPr lang="en-US" dirty="0"/>
              <a:t>' </a:t>
            </a:r>
            <a:r>
              <a:rPr lang="en-US" dirty="0" err="1"/>
              <a:t>osd</a:t>
            </a:r>
            <a:r>
              <a:rPr lang="en-US" dirty="0"/>
              <a:t> 'profile </a:t>
            </a:r>
            <a:r>
              <a:rPr lang="en-US" dirty="0" err="1"/>
              <a:t>rbd</a:t>
            </a:r>
            <a:r>
              <a:rPr lang="en-US" dirty="0"/>
              <a:t> pool=</a:t>
            </a:r>
            <a:r>
              <a:rPr lang="en-US" dirty="0" err="1"/>
              <a:t>kubernetes</a:t>
            </a:r>
            <a:r>
              <a:rPr lang="en-US" dirty="0"/>
              <a:t>' </a:t>
            </a:r>
            <a:r>
              <a:rPr lang="en-US" dirty="0" err="1"/>
              <a:t>mgr</a:t>
            </a:r>
            <a:r>
              <a:rPr lang="en-US" dirty="0"/>
              <a:t> 'profile </a:t>
            </a:r>
            <a:r>
              <a:rPr lang="en-US" dirty="0" err="1"/>
              <a:t>rbd</a:t>
            </a:r>
            <a:r>
              <a:rPr lang="en-US" dirty="0"/>
              <a:t> pool=</a:t>
            </a:r>
            <a:r>
              <a:rPr lang="en-US" dirty="0" err="1"/>
              <a:t>kubernetes</a:t>
            </a:r>
            <a:r>
              <a:rPr lang="en-US" dirty="0"/>
              <a:t>’;</a:t>
            </a:r>
          </a:p>
          <a:p>
            <a:r>
              <a:rPr lang="en-US" dirty="0"/>
              <a:t>Step 4: </a:t>
            </a:r>
            <a:r>
              <a:rPr lang="en-US" dirty="0" err="1"/>
              <a:t>ceph-csi</a:t>
            </a:r>
            <a:r>
              <a:rPr lang="en-US" dirty="0"/>
              <a:t> feeds </a:t>
            </a:r>
            <a:r>
              <a:rPr lang="en-US" dirty="0" err="1"/>
              <a:t>ConfigMap</a:t>
            </a:r>
            <a:r>
              <a:rPr lang="en-US" dirty="0"/>
              <a:t> to store </a:t>
            </a:r>
            <a:r>
              <a:rPr lang="en-US" dirty="0" err="1"/>
              <a:t>mon’s</a:t>
            </a:r>
            <a:r>
              <a:rPr lang="en-US" dirty="0"/>
              <a:t> IPs and </a:t>
            </a:r>
            <a:r>
              <a:rPr lang="en-US" dirty="0" err="1"/>
              <a:t>ceph</a:t>
            </a:r>
            <a:r>
              <a:rPr lang="en-US" dirty="0"/>
              <a:t> cluster ID so create corresponding </a:t>
            </a:r>
            <a:r>
              <a:rPr lang="en-US" dirty="0" err="1"/>
              <a:t>ConfigMap</a:t>
            </a:r>
            <a:r>
              <a:rPr lang="en-US" dirty="0"/>
              <a:t>;</a:t>
            </a:r>
          </a:p>
          <a:p>
            <a:r>
              <a:rPr lang="en-US" dirty="0"/>
              <a:t>Step 5: </a:t>
            </a:r>
            <a:r>
              <a:rPr lang="en-US" dirty="0" err="1"/>
              <a:t>ceph-csi</a:t>
            </a:r>
            <a:r>
              <a:rPr lang="en-US" dirty="0"/>
              <a:t> needs an additional </a:t>
            </a:r>
            <a:r>
              <a:rPr lang="en-US" dirty="0" err="1"/>
              <a:t>ConfigMap</a:t>
            </a:r>
            <a:r>
              <a:rPr lang="en-US" dirty="0"/>
              <a:t> to define Key Management </a:t>
            </a:r>
            <a:r>
              <a:rPr lang="en-US" dirty="0" err="1"/>
              <a:t>Servcie</a:t>
            </a:r>
            <a:r>
              <a:rPr lang="en-US" dirty="0"/>
              <a:t> (KMS) provider;</a:t>
            </a:r>
          </a:p>
          <a:p>
            <a:r>
              <a:rPr lang="en-US" dirty="0"/>
              <a:t>Step 6: </a:t>
            </a:r>
            <a:r>
              <a:rPr lang="en-US" dirty="0" err="1"/>
              <a:t>ceph-csi</a:t>
            </a:r>
            <a:r>
              <a:rPr lang="en-US" dirty="0"/>
              <a:t> requires “</a:t>
            </a:r>
            <a:r>
              <a:rPr lang="en-US" dirty="0" err="1"/>
              <a:t>cephx</a:t>
            </a:r>
            <a:r>
              <a:rPr lang="en-US" dirty="0"/>
              <a:t>” credentials for communicating w/ </a:t>
            </a:r>
            <a:r>
              <a:rPr lang="en-US" dirty="0" err="1"/>
              <a:t>ceph</a:t>
            </a:r>
            <a:r>
              <a:rPr lang="en-US" dirty="0"/>
              <a:t> cluster, so claim </a:t>
            </a:r>
            <a:r>
              <a:rPr lang="en-US" dirty="0" err="1"/>
              <a:t>userID</a:t>
            </a:r>
            <a:r>
              <a:rPr lang="en-US" dirty="0"/>
              <a:t> &amp; </a:t>
            </a:r>
            <a:r>
              <a:rPr lang="en-US" dirty="0" err="1"/>
              <a:t>userKey</a:t>
            </a:r>
            <a:r>
              <a:rPr lang="en-US" dirty="0"/>
              <a:t> in </a:t>
            </a:r>
            <a:r>
              <a:rPr lang="en-US" dirty="0" err="1"/>
              <a:t>csi-rbd-secret.yaml</a:t>
            </a:r>
            <a:r>
              <a:rPr lang="en-US" dirty="0"/>
              <a:t>;</a:t>
            </a:r>
          </a:p>
          <a:p>
            <a:r>
              <a:rPr lang="en-US" dirty="0"/>
              <a:t>Step 7: Configure </a:t>
            </a:r>
            <a:r>
              <a:rPr lang="en-US" dirty="0" err="1"/>
              <a:t>ceph-csi</a:t>
            </a:r>
            <a:r>
              <a:rPr lang="en-US" dirty="0"/>
              <a:t> plugins w/resources at </a:t>
            </a:r>
            <a:r>
              <a:rPr lang="en-US" dirty="0">
                <a:hlinkClick r:id="rId3"/>
              </a:rPr>
              <a:t>https://raw.githubusercontent.com/ceph/ceph-csi/master/deploy/rbd/Kubernetes</a:t>
            </a:r>
            <a:r>
              <a:rPr lang="en-US" dirty="0"/>
              <a:t>;</a:t>
            </a:r>
          </a:p>
          <a:p>
            <a:r>
              <a:rPr lang="en-US" dirty="0"/>
              <a:t>Step 8: Create a </a:t>
            </a:r>
            <a:r>
              <a:rPr lang="en-US" dirty="0" err="1"/>
              <a:t>StorageClass</a:t>
            </a:r>
            <a:r>
              <a:rPr lang="en-US" dirty="0"/>
              <a:t> per different QoS levels (i.e. HDD vs </a:t>
            </a:r>
            <a:r>
              <a:rPr lang="en-US" dirty="0" err="1"/>
              <a:t>NVMe</a:t>
            </a:r>
            <a:r>
              <a:rPr lang="en-US" dirty="0"/>
              <a:t>);</a:t>
            </a:r>
          </a:p>
          <a:p>
            <a:r>
              <a:rPr lang="en-US" dirty="0"/>
              <a:t>Step 9: Create PVC &amp; reference PODs</a:t>
            </a:r>
          </a:p>
          <a:p>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1278" y="628650"/>
            <a:ext cx="2844208" cy="2800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725931"/>
            <a:ext cx="12192000" cy="5632311"/>
          </a:xfrm>
          <a:prstGeom prst="rect">
            <a:avLst/>
          </a:prstGeom>
          <a:noFill/>
        </p:spPr>
        <p:txBody>
          <a:bodyPr wrap="square">
            <a:spAutoFit/>
          </a:bodyPr>
          <a:lstStyle/>
          <a:p>
            <a:r>
              <a:rPr lang="en-US" altLang="zh-CN" dirty="0" err="1"/>
              <a:t>fio</a:t>
            </a:r>
            <a:r>
              <a:rPr lang="zh-CN" altLang="en-US" dirty="0"/>
              <a:t>测试报告分析</a:t>
            </a:r>
            <a:endParaRPr lang="en-US" altLang="zh-CN" dirty="0"/>
          </a:p>
          <a:p>
            <a:r>
              <a:rPr lang="zh-CN" altLang="en-US" dirty="0"/>
              <a:t>下面是每个执行的数据方向的</a:t>
            </a:r>
            <a:r>
              <a:rPr lang="en-US" altLang="zh-CN" dirty="0"/>
              <a:t>I/O</a:t>
            </a:r>
            <a:r>
              <a:rPr lang="zh-CN" altLang="en-US" dirty="0"/>
              <a:t>统计数据信息的代表值含义</a:t>
            </a:r>
            <a:endParaRPr lang="en-US" altLang="zh-CN" dirty="0"/>
          </a:p>
          <a:p>
            <a:r>
              <a:rPr lang="en-US" altLang="zh-CN" dirty="0"/>
              <a:t>read/write</a:t>
            </a:r>
            <a:r>
              <a:rPr lang="zh-CN" altLang="en-US" dirty="0"/>
              <a:t>： 读</a:t>
            </a:r>
            <a:r>
              <a:rPr lang="en-US" altLang="zh-CN" dirty="0"/>
              <a:t>/</a:t>
            </a:r>
            <a:r>
              <a:rPr lang="zh-CN" altLang="en-US" dirty="0"/>
              <a:t>写的</a:t>
            </a:r>
            <a:r>
              <a:rPr lang="en-US" altLang="zh-CN" dirty="0"/>
              <a:t>IO</a:t>
            </a:r>
            <a:r>
              <a:rPr lang="zh-CN" altLang="en-US" dirty="0"/>
              <a:t>操作（还有一个</a:t>
            </a:r>
            <a:r>
              <a:rPr lang="en-US" altLang="zh-CN" dirty="0"/>
              <a:t>trim</a:t>
            </a:r>
            <a:r>
              <a:rPr lang="zh-CN" altLang="en-US" dirty="0"/>
              <a:t>没用过）</a:t>
            </a:r>
            <a:endParaRPr lang="en-US" altLang="zh-CN" dirty="0"/>
          </a:p>
          <a:p>
            <a:r>
              <a:rPr lang="en-US" altLang="zh-CN" dirty="0"/>
              <a:t>slat</a:t>
            </a:r>
            <a:r>
              <a:rPr lang="zh-CN" altLang="en-US" dirty="0"/>
              <a:t>： 提交延迟，这是提交</a:t>
            </a:r>
            <a:r>
              <a:rPr lang="en-US" altLang="zh-CN" dirty="0"/>
              <a:t>I/O</a:t>
            </a:r>
            <a:r>
              <a:rPr lang="zh-CN" altLang="en-US" dirty="0"/>
              <a:t>所花费的时间（</a:t>
            </a:r>
            <a:r>
              <a:rPr lang="en-US" altLang="zh-CN" dirty="0"/>
              <a:t>min:</a:t>
            </a:r>
            <a:r>
              <a:rPr lang="zh-CN" altLang="en-US" dirty="0"/>
              <a:t>最小值，</a:t>
            </a:r>
            <a:r>
              <a:rPr lang="en-US" altLang="zh-CN" dirty="0"/>
              <a:t>max:</a:t>
            </a:r>
            <a:r>
              <a:rPr lang="zh-CN" altLang="en-US" dirty="0"/>
              <a:t>最大值，</a:t>
            </a:r>
            <a:r>
              <a:rPr lang="en-US" altLang="zh-CN" dirty="0"/>
              <a:t>avg:</a:t>
            </a:r>
            <a:r>
              <a:rPr lang="zh-CN" altLang="en-US" dirty="0"/>
              <a:t>平均值，</a:t>
            </a:r>
            <a:r>
              <a:rPr lang="en-US" altLang="zh-CN" dirty="0" err="1"/>
              <a:t>stdev</a:t>
            </a:r>
            <a:r>
              <a:rPr lang="en-US" altLang="zh-CN" dirty="0"/>
              <a:t>:</a:t>
            </a:r>
            <a:r>
              <a:rPr lang="zh-CN" altLang="en-US" dirty="0"/>
              <a:t>标准偏差）</a:t>
            </a:r>
            <a:endParaRPr lang="en-US" altLang="zh-CN" dirty="0"/>
          </a:p>
          <a:p>
            <a:r>
              <a:rPr lang="en-US" altLang="zh-CN" dirty="0" err="1"/>
              <a:t>clat</a:t>
            </a:r>
            <a:r>
              <a:rPr lang="zh-CN" altLang="en-US" dirty="0"/>
              <a:t>： 完成延迟，表示从提交到完成</a:t>
            </a:r>
            <a:r>
              <a:rPr lang="en-US" altLang="zh-CN" dirty="0"/>
              <a:t>I/O</a:t>
            </a:r>
            <a:r>
              <a:rPr lang="zh-CN" altLang="en-US" dirty="0"/>
              <a:t>部分的时间</a:t>
            </a:r>
            <a:r>
              <a:rPr lang="en-US" altLang="zh-CN" dirty="0" err="1"/>
              <a:t>lat</a:t>
            </a:r>
            <a:r>
              <a:rPr lang="zh-CN" altLang="en-US" dirty="0"/>
              <a:t>： 相应时间，表示从</a:t>
            </a:r>
            <a:r>
              <a:rPr lang="en-US" altLang="zh-CN" dirty="0" err="1"/>
              <a:t>fio</a:t>
            </a:r>
            <a:r>
              <a:rPr lang="zh-CN" altLang="en-US" dirty="0"/>
              <a:t>创建</a:t>
            </a:r>
            <a:r>
              <a:rPr lang="en-US" altLang="zh-CN" dirty="0"/>
              <a:t>I/O</a:t>
            </a:r>
            <a:r>
              <a:rPr lang="zh-CN" altLang="en-US" dirty="0"/>
              <a:t>单元到完成</a:t>
            </a:r>
            <a:r>
              <a:rPr lang="en-US" altLang="zh-CN" dirty="0"/>
              <a:t>I/O</a:t>
            </a:r>
            <a:r>
              <a:rPr lang="zh-CN" altLang="en-US" dirty="0"/>
              <a:t>操作的时间</a:t>
            </a:r>
            <a:endParaRPr lang="en-US" altLang="zh-CN" dirty="0"/>
          </a:p>
          <a:p>
            <a:r>
              <a:rPr lang="en-US" altLang="zh-CN" dirty="0" err="1"/>
              <a:t>bw</a:t>
            </a:r>
            <a:r>
              <a:rPr lang="zh-CN" altLang="en-US" dirty="0"/>
              <a:t>： 带宽统计</a:t>
            </a:r>
            <a:endParaRPr lang="en-US" altLang="zh-CN" dirty="0"/>
          </a:p>
          <a:p>
            <a:r>
              <a:rPr lang="en-US" altLang="zh-CN" dirty="0" err="1"/>
              <a:t>iops</a:t>
            </a:r>
            <a:r>
              <a:rPr lang="zh-CN" altLang="en-US" dirty="0"/>
              <a:t>： </a:t>
            </a:r>
            <a:r>
              <a:rPr lang="en-US" altLang="zh-CN" dirty="0"/>
              <a:t>IOPS</a:t>
            </a:r>
            <a:r>
              <a:rPr lang="zh-CN" altLang="en-US" dirty="0"/>
              <a:t>统计</a:t>
            </a:r>
            <a:endParaRPr lang="en-US" altLang="zh-CN" dirty="0"/>
          </a:p>
          <a:p>
            <a:r>
              <a:rPr lang="en-US" altLang="zh-CN" dirty="0" err="1"/>
              <a:t>lat</a:t>
            </a:r>
            <a:r>
              <a:rPr lang="en-US" altLang="zh-CN" dirty="0"/>
              <a:t>(</a:t>
            </a:r>
            <a:r>
              <a:rPr lang="en-US" altLang="zh-CN" dirty="0" err="1"/>
              <a:t>nsec</a:t>
            </a:r>
            <a:r>
              <a:rPr lang="en-US" altLang="zh-CN" dirty="0"/>
              <a:t>/</a:t>
            </a:r>
            <a:r>
              <a:rPr lang="en-US" altLang="zh-CN" dirty="0" err="1"/>
              <a:t>usec</a:t>
            </a:r>
            <a:r>
              <a:rPr lang="en-US" altLang="zh-CN" dirty="0"/>
              <a:t>/msec)</a:t>
            </a:r>
            <a:r>
              <a:rPr lang="zh-CN" altLang="en-US" dirty="0"/>
              <a:t>： </a:t>
            </a:r>
            <a:r>
              <a:rPr lang="en-US" altLang="zh-CN" dirty="0"/>
              <a:t>I/O</a:t>
            </a:r>
            <a:r>
              <a:rPr lang="zh-CN" altLang="en-US" dirty="0"/>
              <a:t>完成延迟的分布。这是从</a:t>
            </a:r>
            <a:r>
              <a:rPr lang="en-US" altLang="zh-CN" dirty="0"/>
              <a:t>I/O</a:t>
            </a:r>
            <a:r>
              <a:rPr lang="zh-CN" altLang="en-US" dirty="0"/>
              <a:t>离开</a:t>
            </a:r>
            <a:r>
              <a:rPr lang="en-US" altLang="zh-CN" dirty="0" err="1"/>
              <a:t>fio</a:t>
            </a:r>
            <a:r>
              <a:rPr lang="zh-CN" altLang="en-US" dirty="0"/>
              <a:t>到它完成的时间。与上面单独的读</a:t>
            </a:r>
            <a:r>
              <a:rPr lang="en-US" altLang="zh-CN" dirty="0"/>
              <a:t>/</a:t>
            </a:r>
            <a:r>
              <a:rPr lang="zh-CN" altLang="en-US" dirty="0"/>
              <a:t>写</a:t>
            </a:r>
            <a:r>
              <a:rPr lang="en-US" altLang="zh-CN" dirty="0"/>
              <a:t>/</a:t>
            </a:r>
            <a:r>
              <a:rPr lang="zh-CN" altLang="en-US" dirty="0"/>
              <a:t>修剪部分不同，这里和其余部分的数据适用于报告组的所有</a:t>
            </a:r>
            <a:r>
              <a:rPr lang="en-US" altLang="zh-CN" dirty="0"/>
              <a:t>I/ o</a:t>
            </a:r>
            <a:r>
              <a:rPr lang="zh-CN" altLang="en-US" dirty="0"/>
              <a:t>。</a:t>
            </a:r>
            <a:r>
              <a:rPr lang="en-US" altLang="zh-CN" dirty="0"/>
              <a:t>10=0.01%</a:t>
            </a:r>
            <a:r>
              <a:rPr lang="zh-CN" altLang="en-US" dirty="0"/>
              <a:t>意味着</a:t>
            </a:r>
            <a:r>
              <a:rPr lang="en-US" altLang="zh-CN" dirty="0"/>
              <a:t>0.01%</a:t>
            </a:r>
            <a:r>
              <a:rPr lang="zh-CN" altLang="en-US" dirty="0"/>
              <a:t>的</a:t>
            </a:r>
            <a:r>
              <a:rPr lang="en-US" altLang="zh-CN" dirty="0"/>
              <a:t>I/O</a:t>
            </a:r>
            <a:r>
              <a:rPr lang="zh-CN" altLang="en-US" dirty="0"/>
              <a:t>在</a:t>
            </a:r>
            <a:r>
              <a:rPr lang="en-US" altLang="zh-CN" dirty="0"/>
              <a:t>250us</a:t>
            </a:r>
            <a:r>
              <a:rPr lang="zh-CN" altLang="en-US" dirty="0"/>
              <a:t>以下完成。</a:t>
            </a:r>
            <a:r>
              <a:rPr lang="en-US" altLang="zh-CN" dirty="0"/>
              <a:t>250=0.02%</a:t>
            </a:r>
            <a:r>
              <a:rPr lang="zh-CN" altLang="en-US" dirty="0"/>
              <a:t>意味着</a:t>
            </a:r>
            <a:r>
              <a:rPr lang="en-US" altLang="zh-CN" dirty="0"/>
              <a:t>0.02%</a:t>
            </a:r>
            <a:r>
              <a:rPr lang="zh-CN" altLang="en-US" dirty="0"/>
              <a:t>的</a:t>
            </a:r>
            <a:r>
              <a:rPr lang="en-US" altLang="zh-CN" dirty="0"/>
              <a:t>I/O</a:t>
            </a:r>
            <a:r>
              <a:rPr lang="zh-CN" altLang="en-US" dirty="0"/>
              <a:t>需要</a:t>
            </a:r>
            <a:r>
              <a:rPr lang="en-US" altLang="zh-CN" dirty="0"/>
              <a:t>10</a:t>
            </a:r>
            <a:r>
              <a:rPr lang="zh-CN" altLang="en-US" dirty="0"/>
              <a:t>到</a:t>
            </a:r>
            <a:r>
              <a:rPr lang="en-US" altLang="zh-CN" dirty="0"/>
              <a:t>250us</a:t>
            </a:r>
            <a:r>
              <a:rPr lang="zh-CN" altLang="en-US" dirty="0"/>
              <a:t>才能完成。</a:t>
            </a:r>
            <a:endParaRPr lang="en-US" altLang="zh-CN" dirty="0"/>
          </a:p>
          <a:p>
            <a:r>
              <a:rPr lang="en-US" altLang="zh-CN" dirty="0" err="1"/>
              <a:t>cpu</a:t>
            </a:r>
            <a:r>
              <a:rPr lang="zh-CN" altLang="en-US" dirty="0"/>
              <a:t>： </a:t>
            </a:r>
            <a:r>
              <a:rPr lang="en-US" altLang="zh-CN" dirty="0" err="1"/>
              <a:t>cpu</a:t>
            </a:r>
            <a:r>
              <a:rPr lang="zh-CN" altLang="en-US" dirty="0"/>
              <a:t>使用率</a:t>
            </a:r>
            <a:endParaRPr lang="en-US" altLang="zh-CN" dirty="0"/>
          </a:p>
          <a:p>
            <a:r>
              <a:rPr lang="en-US" altLang="zh-CN" dirty="0"/>
              <a:t>IO depths</a:t>
            </a:r>
            <a:r>
              <a:rPr lang="zh-CN" altLang="en-US" dirty="0"/>
              <a:t>： </a:t>
            </a:r>
            <a:r>
              <a:rPr lang="en-US" altLang="zh-CN" dirty="0"/>
              <a:t>I/O</a:t>
            </a:r>
            <a:r>
              <a:rPr lang="zh-CN" altLang="en-US" dirty="0"/>
              <a:t>深度在作业生命周期中的分布</a:t>
            </a:r>
            <a:endParaRPr lang="en-US" altLang="zh-CN" dirty="0"/>
          </a:p>
          <a:p>
            <a:r>
              <a:rPr lang="en-US" altLang="zh-CN" dirty="0"/>
              <a:t>IO submit</a:t>
            </a:r>
            <a:r>
              <a:rPr lang="zh-CN" altLang="en-US" dirty="0"/>
              <a:t>： 在一个提交调用中提交了多少个</a:t>
            </a:r>
            <a:r>
              <a:rPr lang="en-US" altLang="zh-CN" dirty="0"/>
              <a:t>I/O</a:t>
            </a:r>
            <a:r>
              <a:rPr lang="zh-CN" altLang="en-US" dirty="0"/>
              <a:t>。每一个分录表示该数额及其以下，直到上一分录为止</a:t>
            </a:r>
            <a:r>
              <a:rPr lang="en-US" altLang="zh-CN" dirty="0"/>
              <a:t>——</a:t>
            </a:r>
            <a:r>
              <a:rPr lang="zh-CN" altLang="en-US" dirty="0"/>
              <a:t>例如，</a:t>
            </a:r>
            <a:r>
              <a:rPr lang="en-US" altLang="zh-CN" dirty="0"/>
              <a:t>4=100%</a:t>
            </a:r>
            <a:r>
              <a:rPr lang="zh-CN" altLang="en-US" dirty="0"/>
              <a:t>意味着我们每次提交</a:t>
            </a:r>
            <a:r>
              <a:rPr lang="en-US" altLang="zh-CN" dirty="0"/>
              <a:t>0</a:t>
            </a:r>
            <a:r>
              <a:rPr lang="zh-CN" altLang="en-US" dirty="0"/>
              <a:t>到</a:t>
            </a:r>
            <a:r>
              <a:rPr lang="en-US" altLang="zh-CN" dirty="0"/>
              <a:t>4</a:t>
            </a:r>
            <a:r>
              <a:rPr lang="zh-CN" altLang="en-US" dirty="0"/>
              <a:t>个</a:t>
            </a:r>
            <a:r>
              <a:rPr lang="en-US" altLang="zh-CN" dirty="0"/>
              <a:t>I/O</a:t>
            </a:r>
            <a:r>
              <a:rPr lang="zh-CN" altLang="en-US" dirty="0"/>
              <a:t>调用</a:t>
            </a:r>
            <a:r>
              <a:rPr lang="en-US" altLang="zh-CN" dirty="0"/>
              <a:t>IO complete</a:t>
            </a:r>
            <a:r>
              <a:rPr lang="zh-CN" altLang="en-US" dirty="0"/>
              <a:t>： 和上边的</a:t>
            </a:r>
            <a:r>
              <a:rPr lang="en-US" altLang="zh-CN" dirty="0"/>
              <a:t>submit</a:t>
            </a:r>
            <a:r>
              <a:rPr lang="zh-CN" altLang="en-US" dirty="0"/>
              <a:t>一样，不过这个是完成了多少个</a:t>
            </a:r>
            <a:r>
              <a:rPr lang="en-US" altLang="zh-CN" dirty="0"/>
              <a:t>IO issued </a:t>
            </a:r>
            <a:r>
              <a:rPr lang="en-US" altLang="zh-CN" dirty="0" err="1"/>
              <a:t>rwt</a:t>
            </a:r>
            <a:r>
              <a:rPr lang="zh-CN" altLang="en-US" dirty="0"/>
              <a:t>： 发出的</a:t>
            </a:r>
            <a:r>
              <a:rPr lang="en-US" altLang="zh-CN" dirty="0"/>
              <a:t>read/write/trim</a:t>
            </a:r>
            <a:r>
              <a:rPr lang="zh-CN" altLang="en-US" dirty="0"/>
              <a:t>请求的数量，以及其中有多少请求被缩短或删除</a:t>
            </a:r>
            <a:r>
              <a:rPr lang="en-US" altLang="zh-CN" dirty="0"/>
              <a:t>IO latency</a:t>
            </a:r>
            <a:r>
              <a:rPr lang="zh-CN" altLang="en-US" dirty="0"/>
              <a:t>： 满足指定延迟目标所需的</a:t>
            </a:r>
            <a:r>
              <a:rPr lang="en-US" altLang="zh-CN" dirty="0"/>
              <a:t>I/O</a:t>
            </a:r>
            <a:r>
              <a:rPr lang="zh-CN" altLang="en-US" dirty="0"/>
              <a:t>深度下面是</a:t>
            </a:r>
            <a:r>
              <a:rPr lang="en-US" altLang="zh-CN" dirty="0"/>
              <a:t>Run status group 0 (all jobs) </a:t>
            </a:r>
            <a:r>
              <a:rPr lang="zh-CN" altLang="en-US" dirty="0"/>
              <a:t>全部任务汇总信息的代表值含义：</a:t>
            </a:r>
            <a:r>
              <a:rPr lang="en-US" altLang="zh-CN" dirty="0" err="1"/>
              <a:t>bw</a:t>
            </a:r>
            <a:r>
              <a:rPr lang="zh-CN" altLang="en-US" dirty="0"/>
              <a:t>： 总带宽以及最小和最大带宽</a:t>
            </a:r>
            <a:r>
              <a:rPr lang="en-US" altLang="zh-CN" dirty="0"/>
              <a:t>io</a:t>
            </a:r>
            <a:r>
              <a:rPr lang="zh-CN" altLang="en-US" dirty="0"/>
              <a:t>： 该组中所有线程执行的累计</a:t>
            </a:r>
            <a:r>
              <a:rPr lang="en-US" altLang="zh-CN" dirty="0"/>
              <a:t>I/</a:t>
            </a:r>
            <a:r>
              <a:rPr lang="en-US" altLang="zh-CN" dirty="0" err="1"/>
              <a:t>Orun</a:t>
            </a:r>
            <a:r>
              <a:rPr lang="zh-CN" altLang="en-US" dirty="0"/>
              <a:t>： 这组线程中最小和最长的运行时。最后是</a:t>
            </a:r>
            <a:r>
              <a:rPr lang="en-US" altLang="zh-CN" dirty="0"/>
              <a:t>Linux</a:t>
            </a:r>
            <a:r>
              <a:rPr lang="zh-CN" altLang="en-US" dirty="0"/>
              <a:t>中特有的磁盘状态统计信息的代表值含义：</a:t>
            </a:r>
            <a:r>
              <a:rPr lang="en-US" altLang="zh-CN" dirty="0" err="1"/>
              <a:t>ios</a:t>
            </a:r>
            <a:r>
              <a:rPr lang="zh-CN" altLang="en-US" dirty="0"/>
              <a:t>： 所有组的</a:t>
            </a:r>
            <a:r>
              <a:rPr lang="en-US" altLang="zh-CN" dirty="0"/>
              <a:t>I/ o</a:t>
            </a:r>
            <a:r>
              <a:rPr lang="zh-CN" altLang="en-US" dirty="0"/>
              <a:t>个数</a:t>
            </a:r>
            <a:r>
              <a:rPr lang="en-US" altLang="zh-CN" dirty="0"/>
              <a:t>merge</a:t>
            </a:r>
            <a:r>
              <a:rPr lang="zh-CN" altLang="en-US" dirty="0"/>
              <a:t>： </a:t>
            </a:r>
            <a:r>
              <a:rPr lang="en-US" altLang="zh-CN" dirty="0"/>
              <a:t>I/O</a:t>
            </a:r>
            <a:r>
              <a:rPr lang="zh-CN" altLang="en-US" dirty="0"/>
              <a:t>调度器执行的总合并数</a:t>
            </a:r>
            <a:r>
              <a:rPr lang="en-US" altLang="zh-CN" dirty="0"/>
              <a:t>ticks</a:t>
            </a:r>
            <a:r>
              <a:rPr lang="zh-CN" altLang="en-US" dirty="0"/>
              <a:t>： 使磁盘繁忙的滴答数（仅供参考，原文是</a:t>
            </a:r>
            <a:r>
              <a:rPr lang="en-US" altLang="zh-CN" dirty="0"/>
              <a:t>Number of ticks we kept the disk busy</a:t>
            </a:r>
            <a:r>
              <a:rPr lang="zh-CN" altLang="en-US" dirty="0"/>
              <a:t>）</a:t>
            </a:r>
            <a:r>
              <a:rPr lang="en-US" altLang="zh-CN" dirty="0" err="1"/>
              <a:t>in_queue</a:t>
            </a:r>
            <a:r>
              <a:rPr lang="zh-CN" altLang="en-US" dirty="0"/>
              <a:t>： 在磁盘队列中花费的总时间</a:t>
            </a:r>
            <a:r>
              <a:rPr lang="en-US" altLang="zh-CN" dirty="0"/>
              <a:t>util</a:t>
            </a:r>
            <a:r>
              <a:rPr lang="zh-CN" altLang="en-US" dirty="0"/>
              <a:t>： 磁盘利用率。值为</a:t>
            </a:r>
            <a:r>
              <a:rPr lang="en-US" altLang="zh-CN" dirty="0"/>
              <a:t>100%</a:t>
            </a:r>
            <a:r>
              <a:rPr lang="zh-CN" altLang="en-US" dirty="0"/>
              <a:t>意味着我们保留了磁盘，如果一直很忙，那么</a:t>
            </a:r>
            <a:r>
              <a:rPr lang="en-US" altLang="zh-CN" dirty="0"/>
              <a:t>50%</a:t>
            </a:r>
            <a:r>
              <a:rPr lang="zh-CN" altLang="en-US" dirty="0"/>
              <a:t>的时间磁盘就会闲置一半的时间</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p:cNvGraphicFramePr>
            <a:graphicFrameLocks noGrp="1"/>
          </p:cNvGraphicFramePr>
          <p:nvPr/>
        </p:nvGraphicFramePr>
        <p:xfrm>
          <a:off x="499730" y="0"/>
          <a:ext cx="11461899" cy="23134320"/>
        </p:xfrm>
        <a:graphic>
          <a:graphicData uri="http://schemas.openxmlformats.org/drawingml/2006/table">
            <a:tbl>
              <a:tblPr firstRow="1" bandRow="1">
                <a:tableStyleId>{5C22544A-7EE6-4342-B048-85BDC9FD1C3A}</a:tableStyleId>
              </a:tblPr>
              <a:tblGrid>
                <a:gridCol w="590348">
                  <a:extLst>
                    <a:ext uri="{9D8B030D-6E8A-4147-A177-3AD203B41FA5}">
                      <a16:colId xmlns:a16="http://schemas.microsoft.com/office/drawing/2014/main" val="20000"/>
                    </a:ext>
                  </a:extLst>
                </a:gridCol>
                <a:gridCol w="1552694">
                  <a:extLst>
                    <a:ext uri="{9D8B030D-6E8A-4147-A177-3AD203B41FA5}">
                      <a16:colId xmlns:a16="http://schemas.microsoft.com/office/drawing/2014/main" val="20001"/>
                    </a:ext>
                  </a:extLst>
                </a:gridCol>
                <a:gridCol w="3587909">
                  <a:extLst>
                    <a:ext uri="{9D8B030D-6E8A-4147-A177-3AD203B41FA5}">
                      <a16:colId xmlns:a16="http://schemas.microsoft.com/office/drawing/2014/main" val="20002"/>
                    </a:ext>
                  </a:extLst>
                </a:gridCol>
                <a:gridCol w="2865474">
                  <a:extLst>
                    <a:ext uri="{9D8B030D-6E8A-4147-A177-3AD203B41FA5}">
                      <a16:colId xmlns:a16="http://schemas.microsoft.com/office/drawing/2014/main" val="20003"/>
                    </a:ext>
                  </a:extLst>
                </a:gridCol>
                <a:gridCol w="2865474">
                  <a:extLst>
                    <a:ext uri="{9D8B030D-6E8A-4147-A177-3AD203B41FA5}">
                      <a16:colId xmlns:a16="http://schemas.microsoft.com/office/drawing/2014/main" val="20004"/>
                    </a:ext>
                  </a:extLst>
                </a:gridCol>
              </a:tblGrid>
              <a:tr h="350807">
                <a:tc gridSpan="2">
                  <a:txBody>
                    <a:bodyPr/>
                    <a:lstStyle/>
                    <a:p>
                      <a:r>
                        <a:rPr lang="en-US" dirty="0"/>
                        <a:t>Test Case</a:t>
                      </a:r>
                    </a:p>
                  </a:txBody>
                  <a:tcPr/>
                </a:tc>
                <a:tc hMerge="1">
                  <a:txBody>
                    <a:bodyPr/>
                    <a:lstStyle/>
                    <a:p>
                      <a:endParaRPr lang="en-US"/>
                    </a:p>
                  </a:txBody>
                  <a:tcPr/>
                </a:tc>
                <a:tc rowSpan="2">
                  <a:txBody>
                    <a:bodyPr/>
                    <a:lstStyle/>
                    <a:p>
                      <a:r>
                        <a:rPr lang="en-US" dirty="0" err="1"/>
                        <a:t>fio</a:t>
                      </a:r>
                      <a:endParaRPr lang="en-US" dirty="0"/>
                    </a:p>
                  </a:txBody>
                  <a:tcPr/>
                </a:tc>
                <a:tc rowSpan="2">
                  <a:txBody>
                    <a:bodyPr/>
                    <a:lstStyle/>
                    <a:p>
                      <a:r>
                        <a:rPr lang="en-US" dirty="0" err="1"/>
                        <a:t>rbd</a:t>
                      </a:r>
                      <a:endParaRPr lang="en-US" dirty="0"/>
                    </a:p>
                  </a:txBody>
                  <a:tcPr/>
                </a:tc>
                <a:tc rowSpan="2">
                  <a:txBody>
                    <a:bodyPr/>
                    <a:lstStyle/>
                    <a:p>
                      <a:r>
                        <a:rPr lang="en-US" dirty="0" err="1"/>
                        <a:t>rados</a:t>
                      </a:r>
                      <a:endParaRPr lang="en-US" dirty="0"/>
                    </a:p>
                  </a:txBody>
                  <a:tcPr/>
                </a:tc>
                <a:extLst>
                  <a:ext uri="{0D108BD9-81ED-4DB2-BD59-A6C34878D82A}">
                    <a16:rowId xmlns:a16="http://schemas.microsoft.com/office/drawing/2014/main" val="10000"/>
                  </a:ext>
                </a:extLst>
              </a:tr>
              <a:tr h="613912">
                <a:tc>
                  <a:txBody>
                    <a:bodyPr/>
                    <a:lstStyle/>
                    <a:p>
                      <a:r>
                        <a:rPr lang="zh-CN" altLang="en-US" dirty="0"/>
                        <a:t>块大小</a:t>
                      </a:r>
                      <a:endParaRPr lang="en-US" dirty="0"/>
                    </a:p>
                  </a:txBody>
                  <a:tcPr/>
                </a:tc>
                <a:tc>
                  <a:txBody>
                    <a:bodyPr/>
                    <a:lstStyle/>
                    <a:p>
                      <a:r>
                        <a:rPr lang="zh-CN" altLang="en-US" dirty="0"/>
                        <a:t>读写模式</a:t>
                      </a:r>
                      <a:endParaRPr lang="en-US" dirty="0"/>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59691">
                <a:tc rowSpan="3">
                  <a:txBody>
                    <a:bodyPr/>
                    <a:lstStyle/>
                    <a:p>
                      <a:r>
                        <a:rPr lang="en-US" dirty="0"/>
                        <a:t>4K</a:t>
                      </a:r>
                    </a:p>
                  </a:txBody>
                  <a:tcPr/>
                </a:tc>
                <a:tc>
                  <a:txBody>
                    <a:bodyPr/>
                    <a:lstStyle/>
                    <a:p>
                      <a:r>
                        <a:rPr lang="zh-CN" altLang="en-US" dirty="0"/>
                        <a:t>随机写</a:t>
                      </a:r>
                      <a:endParaRPr lang="en-US" dirty="0"/>
                    </a:p>
                  </a:txBody>
                  <a:tcPr/>
                </a:tc>
                <a:tc>
                  <a:txBody>
                    <a:bodyPr/>
                    <a:lstStyle/>
                    <a:p>
                      <a:endParaRPr lang="en-US" dirty="0"/>
                    </a:p>
                  </a:txBody>
                  <a:tcPr/>
                </a:tc>
                <a:tc>
                  <a:txBody>
                    <a:bodyPr/>
                    <a:lstStyle/>
                    <a:p>
                      <a:r>
                        <a:rPr lang="en-US" dirty="0" err="1"/>
                        <a:t>rbd</a:t>
                      </a:r>
                      <a:r>
                        <a:rPr lang="en-US" dirty="0"/>
                        <a:t> bench --io-type write rbd01 --pool=</a:t>
                      </a:r>
                      <a:r>
                        <a:rPr lang="en-US" dirty="0" err="1"/>
                        <a:t>cephrbd_data</a:t>
                      </a:r>
                      <a:r>
                        <a:rPr lang="en-US" dirty="0"/>
                        <a:t> --io-size 4K --io-pattern rand</a:t>
                      </a:r>
                    </a:p>
                    <a:p>
                      <a:r>
                        <a:rPr lang="en-US" dirty="0"/>
                        <a:t>ops/sec: 15238.3   bytes/sec: 60 MiB/s</a:t>
                      </a:r>
                    </a:p>
                  </a:txBody>
                  <a:tcPr/>
                </a:tc>
                <a:tc>
                  <a:txBody>
                    <a:bodyPr/>
                    <a:lstStyle/>
                    <a:p>
                      <a:r>
                        <a:rPr lang="en-US" dirty="0"/>
                        <a:t>N/A</a:t>
                      </a:r>
                    </a:p>
                  </a:txBody>
                  <a:tcPr/>
                </a:tc>
                <a:extLst>
                  <a:ext uri="{0D108BD9-81ED-4DB2-BD59-A6C34878D82A}">
                    <a16:rowId xmlns:a16="http://schemas.microsoft.com/office/drawing/2014/main" val="10002"/>
                  </a:ext>
                </a:extLst>
              </a:tr>
              <a:tr h="359691">
                <a:tc vMerge="1">
                  <a:txBody>
                    <a:bodyPr/>
                    <a:lstStyle/>
                    <a:p>
                      <a:endParaRPr lang="en-US"/>
                    </a:p>
                  </a:txBody>
                  <a:tcPr/>
                </a:tc>
                <a:tc>
                  <a:txBody>
                    <a:bodyPr/>
                    <a:lstStyle/>
                    <a:p>
                      <a:r>
                        <a:rPr lang="zh-CN" altLang="en-US" dirty="0"/>
                        <a:t>随机读</a:t>
                      </a:r>
                      <a:endParaRPr lang="en-US" dirty="0"/>
                    </a:p>
                  </a:txBody>
                  <a:tcPr/>
                </a:tc>
                <a:tc>
                  <a:txBody>
                    <a:bodyPr/>
                    <a:lstStyle/>
                    <a:p>
                      <a:endParaRPr lang="en-US"/>
                    </a:p>
                  </a:txBody>
                  <a:tcPr/>
                </a:tc>
                <a:tc>
                  <a:txBody>
                    <a:bodyPr/>
                    <a:lstStyle/>
                    <a:p>
                      <a:r>
                        <a:rPr lang="en-US" dirty="0" err="1"/>
                        <a:t>rbd</a:t>
                      </a:r>
                      <a:r>
                        <a:rPr lang="en-US" dirty="0"/>
                        <a:t> bench --io-type read rbd01 --pool=</a:t>
                      </a:r>
                      <a:r>
                        <a:rPr lang="en-US" dirty="0" err="1"/>
                        <a:t>cephrbd_data</a:t>
                      </a:r>
                      <a:r>
                        <a:rPr lang="en-US" dirty="0"/>
                        <a:t> --io-size 4K --io-pattern rand</a:t>
                      </a:r>
                    </a:p>
                    <a:p>
                      <a:r>
                        <a:rPr lang="en-US" dirty="0"/>
                        <a:t>ops/sec: 22586.9   bytes/sec: 88 MiB/s</a:t>
                      </a:r>
                    </a:p>
                  </a:txBody>
                  <a:tcPr/>
                </a:tc>
                <a:tc>
                  <a:txBody>
                    <a:bodyPr/>
                    <a:lstStyle/>
                    <a:p>
                      <a:r>
                        <a:rPr lang="en-US" dirty="0"/>
                        <a:t>N/A</a:t>
                      </a:r>
                    </a:p>
                  </a:txBody>
                  <a:tcPr/>
                </a:tc>
                <a:extLst>
                  <a:ext uri="{0D108BD9-81ED-4DB2-BD59-A6C34878D82A}">
                    <a16:rowId xmlns:a16="http://schemas.microsoft.com/office/drawing/2014/main" val="10003"/>
                  </a:ext>
                </a:extLst>
              </a:tr>
              <a:tr h="359691">
                <a:tc vMerge="1">
                  <a:txBody>
                    <a:bodyPr/>
                    <a:lstStyle/>
                    <a:p>
                      <a:endParaRPr lang="en-US"/>
                    </a:p>
                  </a:txBody>
                  <a:tcPr/>
                </a:tc>
                <a:tc>
                  <a:txBody>
                    <a:bodyPr/>
                    <a:lstStyle/>
                    <a:p>
                      <a:r>
                        <a:rPr lang="zh-CN" altLang="en-US" dirty="0"/>
                        <a:t>随机读写</a:t>
                      </a:r>
                      <a:endParaRPr lang="en-US" altLang="zh-CN" dirty="0"/>
                    </a:p>
                    <a:p>
                      <a:r>
                        <a:rPr lang="en-US" dirty="0"/>
                        <a:t>(70% Read)</a:t>
                      </a:r>
                    </a:p>
                  </a:txBody>
                  <a:tcPr/>
                </a:tc>
                <a:tc>
                  <a:txBody>
                    <a:bodyPr/>
                    <a:lstStyle/>
                    <a:p>
                      <a:endParaRPr lang="en-US" dirty="0"/>
                    </a:p>
                  </a:txBody>
                  <a:tcPr/>
                </a:tc>
                <a:tc>
                  <a:txBody>
                    <a:bodyPr/>
                    <a:lstStyle/>
                    <a:p>
                      <a:r>
                        <a:rPr lang="en-US" dirty="0" err="1"/>
                        <a:t>rbd</a:t>
                      </a:r>
                      <a:r>
                        <a:rPr lang="en-US" dirty="0"/>
                        <a:t> bench --io-type </a:t>
                      </a:r>
                      <a:r>
                        <a:rPr lang="en-US" dirty="0" err="1"/>
                        <a:t>readwrite</a:t>
                      </a:r>
                      <a:r>
                        <a:rPr lang="en-US" dirty="0"/>
                        <a:t> rbd01 --pool=</a:t>
                      </a:r>
                      <a:r>
                        <a:rPr lang="en-US" dirty="0" err="1"/>
                        <a:t>cephrbd_data</a:t>
                      </a:r>
                      <a:r>
                        <a:rPr lang="en-US" dirty="0"/>
                        <a:t> --io-size 4K --io-pattern rand --</a:t>
                      </a:r>
                      <a:r>
                        <a:rPr lang="en-US" dirty="0" err="1"/>
                        <a:t>rw</a:t>
                      </a:r>
                      <a:r>
                        <a:rPr lang="en-US" dirty="0"/>
                        <a:t>-mix-read 70</a:t>
                      </a:r>
                    </a:p>
                    <a:p>
                      <a:r>
                        <a:rPr lang="en-US" dirty="0" err="1"/>
                        <a:t>read_ops</a:t>
                      </a:r>
                      <a:r>
                        <a:rPr lang="en-US" dirty="0"/>
                        <a:t>/sec: 8363.22   </a:t>
                      </a:r>
                      <a:r>
                        <a:rPr lang="en-US" dirty="0" err="1"/>
                        <a:t>read_bytes</a:t>
                      </a:r>
                      <a:r>
                        <a:rPr lang="en-US" dirty="0"/>
                        <a:t>/sec: 33 MiB/s</a:t>
                      </a:r>
                    </a:p>
                    <a:p>
                      <a:r>
                        <a:rPr lang="en-US" dirty="0" err="1"/>
                        <a:t>write_ops</a:t>
                      </a:r>
                      <a:r>
                        <a:rPr lang="en-US" dirty="0"/>
                        <a:t>/sec: 3573.04   </a:t>
                      </a:r>
                      <a:r>
                        <a:rPr lang="en-US" dirty="0" err="1"/>
                        <a:t>write_bytes</a:t>
                      </a:r>
                      <a:r>
                        <a:rPr lang="en-US" dirty="0"/>
                        <a:t>/sec: 14 MiB/s</a:t>
                      </a:r>
                    </a:p>
                  </a:txBody>
                  <a:tcPr/>
                </a:tc>
                <a:tc>
                  <a:txBody>
                    <a:bodyPr/>
                    <a:lstStyle/>
                    <a:p>
                      <a:r>
                        <a:rPr lang="en-US" dirty="0"/>
                        <a:t>N/A</a:t>
                      </a:r>
                    </a:p>
                  </a:txBody>
                  <a:tcPr/>
                </a:tc>
                <a:extLst>
                  <a:ext uri="{0D108BD9-81ED-4DB2-BD59-A6C34878D82A}">
                    <a16:rowId xmlns:a16="http://schemas.microsoft.com/office/drawing/2014/main" val="10004"/>
                  </a:ext>
                </a:extLst>
              </a:tr>
              <a:tr h="359691">
                <a:tc rowSpan="3">
                  <a:txBody>
                    <a:bodyPr/>
                    <a:lstStyle/>
                    <a:p>
                      <a:r>
                        <a:rPr lang="en-US" dirty="0"/>
                        <a:t>8K</a:t>
                      </a:r>
                    </a:p>
                  </a:txBody>
                  <a:tcPr/>
                </a:tc>
                <a:tc>
                  <a:txBody>
                    <a:bodyPr/>
                    <a:lstStyle/>
                    <a:p>
                      <a:r>
                        <a:rPr lang="zh-CN" altLang="en-US" dirty="0"/>
                        <a:t>随机写</a:t>
                      </a: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r h="359691">
                <a:tc vMerge="1">
                  <a:txBody>
                    <a:bodyPr/>
                    <a:lstStyle/>
                    <a:p>
                      <a:endParaRPr lang="en-US"/>
                    </a:p>
                  </a:txBody>
                  <a:tcPr/>
                </a:tc>
                <a:tc>
                  <a:txBody>
                    <a:bodyPr/>
                    <a:lstStyle/>
                    <a:p>
                      <a:r>
                        <a:rPr lang="zh-CN" altLang="en-US" dirty="0"/>
                        <a:t>随机读</a:t>
                      </a: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6"/>
                  </a:ext>
                </a:extLst>
              </a:tr>
              <a:tr h="359691">
                <a:tc vMerge="1">
                  <a:txBody>
                    <a:bodyPr/>
                    <a:lstStyle/>
                    <a:p>
                      <a:endParaRPr lang="en-US"/>
                    </a:p>
                  </a:txBody>
                  <a:tcPr/>
                </a:tc>
                <a:tc>
                  <a:txBody>
                    <a:bodyPr/>
                    <a:lstStyle/>
                    <a:p>
                      <a:r>
                        <a:rPr lang="zh-CN" altLang="en-US" dirty="0"/>
                        <a:t>随机读写</a:t>
                      </a: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7"/>
                  </a:ext>
                </a:extLst>
              </a:tr>
              <a:tr h="359691">
                <a:tc rowSpan="3">
                  <a:txBody>
                    <a:bodyPr/>
                    <a:lstStyle/>
                    <a:p>
                      <a:r>
                        <a:rPr lang="en-US" dirty="0"/>
                        <a:t>32K</a:t>
                      </a:r>
                    </a:p>
                  </a:txBody>
                  <a:tcPr/>
                </a:tc>
                <a:tc>
                  <a:txBody>
                    <a:bodyPr/>
                    <a:lstStyle/>
                    <a:p>
                      <a:r>
                        <a:rPr lang="zh-CN" altLang="en-US" dirty="0"/>
                        <a:t>随机写</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8"/>
                  </a:ext>
                </a:extLst>
              </a:tr>
              <a:tr h="359691">
                <a:tc vMerge="1">
                  <a:txBody>
                    <a:bodyPr/>
                    <a:lstStyle/>
                    <a:p>
                      <a:endParaRPr lang="en-US"/>
                    </a:p>
                  </a:txBody>
                  <a:tcPr/>
                </a:tc>
                <a:tc>
                  <a:txBody>
                    <a:bodyPr/>
                    <a:lstStyle/>
                    <a:p>
                      <a:r>
                        <a:rPr lang="zh-CN" altLang="en-US" dirty="0"/>
                        <a:t>随机读</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9"/>
                  </a:ext>
                </a:extLst>
              </a:tr>
              <a:tr h="359691">
                <a:tc vMerge="1">
                  <a:txBody>
                    <a:bodyPr/>
                    <a:lstStyle/>
                    <a:p>
                      <a:endParaRPr lang="en-US"/>
                    </a:p>
                  </a:txBody>
                  <a:tcPr/>
                </a:tc>
                <a:tc>
                  <a:txBody>
                    <a:bodyPr/>
                    <a:lstStyle/>
                    <a:p>
                      <a:r>
                        <a:rPr lang="zh-CN" altLang="en-US" dirty="0"/>
                        <a:t>随机读写</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10"/>
                  </a:ext>
                </a:extLst>
              </a:tr>
              <a:tr h="359691">
                <a:tc rowSpan="3">
                  <a:txBody>
                    <a:bodyPr/>
                    <a:lstStyle/>
                    <a:p>
                      <a:r>
                        <a:rPr lang="en-US" altLang="zh-CN" dirty="0"/>
                        <a:t>1M</a:t>
                      </a:r>
                      <a:endParaRPr lang="en-US" dirty="0"/>
                    </a:p>
                  </a:txBody>
                  <a:tcPr/>
                </a:tc>
                <a:tc>
                  <a:txBody>
                    <a:bodyPr/>
                    <a:lstStyle/>
                    <a:p>
                      <a:r>
                        <a:rPr lang="zh-CN" altLang="en-US" dirty="0"/>
                        <a:t>随机写</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11"/>
                  </a:ext>
                </a:extLst>
              </a:tr>
              <a:tr h="359691">
                <a:tc vMerge="1">
                  <a:txBody>
                    <a:bodyPr/>
                    <a:lstStyle/>
                    <a:p>
                      <a:endParaRPr lang="en-US"/>
                    </a:p>
                  </a:txBody>
                  <a:tcPr/>
                </a:tc>
                <a:tc>
                  <a:txBody>
                    <a:bodyPr/>
                    <a:lstStyle/>
                    <a:p>
                      <a:r>
                        <a:rPr lang="zh-CN" altLang="en-US" dirty="0"/>
                        <a:t>随机读</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12"/>
                  </a:ext>
                </a:extLst>
              </a:tr>
              <a:tr h="359691">
                <a:tc vMerge="1">
                  <a:txBody>
                    <a:bodyPr/>
                    <a:lstStyle/>
                    <a:p>
                      <a:endParaRPr lang="en-US"/>
                    </a:p>
                  </a:txBody>
                  <a:tcPr/>
                </a:tc>
                <a:tc>
                  <a:txBody>
                    <a:bodyPr/>
                    <a:lstStyle/>
                    <a:p>
                      <a:r>
                        <a:rPr lang="zh-CN" altLang="en-US" dirty="0"/>
                        <a:t>随机读写</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13"/>
                  </a:ext>
                </a:extLst>
              </a:tr>
              <a:tr h="359691">
                <a:tc rowSpan="3">
                  <a:txBody>
                    <a:bodyPr/>
                    <a:lstStyle/>
                    <a:p>
                      <a:r>
                        <a:rPr lang="en-US" altLang="zh-CN" dirty="0"/>
                        <a:t>4M</a:t>
                      </a:r>
                      <a:endParaRPr lang="en-US" dirty="0"/>
                    </a:p>
                  </a:txBody>
                  <a:tcPr/>
                </a:tc>
                <a:tc>
                  <a:txBody>
                    <a:bodyPr/>
                    <a:lstStyle/>
                    <a:p>
                      <a:r>
                        <a:rPr lang="zh-CN" altLang="en-US" dirty="0"/>
                        <a:t>随机写</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14"/>
                  </a:ext>
                </a:extLst>
              </a:tr>
              <a:tr h="359691">
                <a:tc vMerge="1">
                  <a:txBody>
                    <a:bodyPr/>
                    <a:lstStyle/>
                    <a:p>
                      <a:endParaRPr lang="en-US"/>
                    </a:p>
                  </a:txBody>
                  <a:tcPr/>
                </a:tc>
                <a:tc>
                  <a:txBody>
                    <a:bodyPr/>
                    <a:lstStyle/>
                    <a:p>
                      <a:r>
                        <a:rPr lang="zh-CN" altLang="en-US" dirty="0"/>
                        <a:t>随机读</a:t>
                      </a:r>
                      <a:endParaRPr lang="en-US" dirty="0"/>
                    </a:p>
                  </a:txBody>
                  <a:tcPr/>
                </a:tc>
                <a:tc>
                  <a:txBody>
                    <a:bodyPr/>
                    <a:lstStyle/>
                    <a:p>
                      <a:endParaRPr lang="en-US" dirty="0"/>
                    </a:p>
                  </a:txBody>
                  <a:tcPr/>
                </a:tc>
                <a:tc>
                  <a:txBody>
                    <a:bodyPr/>
                    <a:lstStyle/>
                    <a:p>
                      <a:endParaRPr lang="en-US" dirty="0"/>
                    </a:p>
                  </a:txBody>
                  <a:tcPr/>
                </a:tc>
                <a:tc>
                  <a:txBody>
                    <a:bodyPr/>
                    <a:lstStyle/>
                    <a:p>
                      <a:r>
                        <a:rPr lang="en-US" dirty="0" err="1"/>
                        <a:t>rados</a:t>
                      </a:r>
                      <a:r>
                        <a:rPr lang="en-US" dirty="0"/>
                        <a:t> bench -p </a:t>
                      </a:r>
                      <a:r>
                        <a:rPr lang="en-US" dirty="0" err="1"/>
                        <a:t>cephrbd_data</a:t>
                      </a:r>
                      <a:r>
                        <a:rPr lang="en-US" dirty="0"/>
                        <a:t> 100 rand</a:t>
                      </a:r>
                    </a:p>
                    <a:p>
                      <a:r>
                        <a:rPr lang="en-US" dirty="0"/>
                        <a:t>Average IOPS:         28</a:t>
                      </a:r>
                    </a:p>
                    <a:p>
                      <a:r>
                        <a:rPr lang="en-US" dirty="0"/>
                        <a:t>Average Latency(s):   0.568482</a:t>
                      </a:r>
                    </a:p>
                  </a:txBody>
                  <a:tcPr/>
                </a:tc>
                <a:extLst>
                  <a:ext uri="{0D108BD9-81ED-4DB2-BD59-A6C34878D82A}">
                    <a16:rowId xmlns:a16="http://schemas.microsoft.com/office/drawing/2014/main" val="10015"/>
                  </a:ext>
                </a:extLst>
              </a:tr>
              <a:tr h="359691">
                <a:tc vMerge="1">
                  <a:txBody>
                    <a:bodyPr/>
                    <a:lstStyle/>
                    <a:p>
                      <a:endParaRPr lang="en-US"/>
                    </a:p>
                  </a:txBody>
                  <a:tcPr/>
                </a:tc>
                <a:tc>
                  <a:txBody>
                    <a:bodyPr/>
                    <a:lstStyle/>
                    <a:p>
                      <a:r>
                        <a:rPr lang="zh-CN" altLang="en-US" dirty="0"/>
                        <a:t>随机读写</a:t>
                      </a:r>
                      <a:endParaRPr lang="en-US" dirty="0"/>
                    </a:p>
                  </a:txBody>
                  <a:tcPr/>
                </a:tc>
                <a:tc>
                  <a:txBody>
                    <a:bodyPr/>
                    <a:lstStyle/>
                    <a:p>
                      <a:endParaRPr lang="en-US" dirty="0"/>
                    </a:p>
                  </a:txBody>
                  <a:tcPr/>
                </a:tc>
                <a:tc>
                  <a:txBody>
                    <a:bodyPr/>
                    <a:lstStyle/>
                    <a:p>
                      <a:r>
                        <a:rPr lang="en-US" dirty="0" err="1"/>
                        <a:t>rbd</a:t>
                      </a:r>
                      <a:r>
                        <a:rPr lang="en-US" dirty="0"/>
                        <a:t> bench --io-type </a:t>
                      </a:r>
                      <a:r>
                        <a:rPr lang="en-US" dirty="0" err="1"/>
                        <a:t>readwrite</a:t>
                      </a:r>
                      <a:r>
                        <a:rPr lang="en-US" dirty="0"/>
                        <a:t> rbd01 --pool=</a:t>
                      </a:r>
                      <a:r>
                        <a:rPr lang="en-US" dirty="0" err="1"/>
                        <a:t>cephrbd_data</a:t>
                      </a:r>
                      <a:r>
                        <a:rPr lang="en-US" dirty="0"/>
                        <a:t> --io-size 4M --io-pattern rand --</a:t>
                      </a:r>
                      <a:r>
                        <a:rPr lang="en-US" dirty="0" err="1"/>
                        <a:t>rw</a:t>
                      </a:r>
                      <a:r>
                        <a:rPr lang="en-US" dirty="0"/>
                        <a:t>-mix-read 70</a:t>
                      </a:r>
                    </a:p>
                    <a:p>
                      <a:r>
                        <a:rPr lang="en-US" dirty="0" err="1"/>
                        <a:t>read_ops</a:t>
                      </a:r>
                      <a:r>
                        <a:rPr lang="en-US" dirty="0"/>
                        <a:t>/sec: 31.6019   </a:t>
                      </a:r>
                      <a:r>
                        <a:rPr lang="en-US" dirty="0" err="1"/>
                        <a:t>read_bytes</a:t>
                      </a:r>
                      <a:r>
                        <a:rPr lang="en-US" dirty="0"/>
                        <a:t>/sec: 126 MiB/s</a:t>
                      </a:r>
                    </a:p>
                    <a:p>
                      <a:r>
                        <a:rPr lang="en-US" dirty="0" err="1"/>
                        <a:t>write_ops</a:t>
                      </a:r>
                      <a:r>
                        <a:rPr lang="en-US" dirty="0"/>
                        <a:t>/sec: 14.8928   </a:t>
                      </a:r>
                      <a:r>
                        <a:rPr lang="en-US" dirty="0" err="1"/>
                        <a:t>write_bytes</a:t>
                      </a:r>
                      <a:r>
                        <a:rPr lang="en-US" dirty="0"/>
                        <a:t>/sec: 60 MiB/s</a:t>
                      </a:r>
                    </a:p>
                  </a:txBody>
                  <a:tcPr/>
                </a:tc>
                <a:tc>
                  <a:txBody>
                    <a:bodyPr/>
                    <a:lstStyle/>
                    <a:p>
                      <a:endParaRPr lang="en-US" dirty="0"/>
                    </a:p>
                  </a:txBody>
                  <a:tcPr/>
                </a:tc>
                <a:extLst>
                  <a:ext uri="{0D108BD9-81ED-4DB2-BD59-A6C34878D82A}">
                    <a16:rowId xmlns:a16="http://schemas.microsoft.com/office/drawing/2014/main" val="10016"/>
                  </a:ext>
                </a:extLst>
              </a:tr>
              <a:tr h="359691">
                <a:tc gridSpan="2">
                  <a:txBody>
                    <a:bodyPr/>
                    <a:lstStyle/>
                    <a:p>
                      <a:r>
                        <a:rPr lang="en-US" dirty="0"/>
                        <a:t>4M</a:t>
                      </a:r>
                      <a:r>
                        <a:rPr lang="zh-CN" altLang="en-US" dirty="0"/>
                        <a:t>顺序写</a:t>
                      </a:r>
                      <a:endParaRPr lang="en-US" dirty="0"/>
                    </a:p>
                  </a:txBody>
                  <a:tcPr/>
                </a:tc>
                <a:tc hMerge="1">
                  <a:txBody>
                    <a:bodyPr/>
                    <a:lstStyle/>
                    <a:p>
                      <a:endParaRPr lang="en-US"/>
                    </a:p>
                  </a:txBody>
                  <a:tcPr/>
                </a:tc>
                <a:tc>
                  <a:txBody>
                    <a:bodyPr/>
                    <a:lstStyle/>
                    <a:p>
                      <a:endParaRPr lang="en-US" dirty="0"/>
                    </a:p>
                  </a:txBody>
                  <a:tcPr/>
                </a:tc>
                <a:tc>
                  <a:txBody>
                    <a:bodyPr/>
                    <a:lstStyle/>
                    <a:p>
                      <a:r>
                        <a:rPr lang="it-IT" dirty="0"/>
                        <a:t>rbd bench --io-type write rbd01 --pool=cephrbd_data --io-size 4M --io-pattern seq</a:t>
                      </a:r>
                      <a:endParaRPr lang="en-US" dirty="0"/>
                    </a:p>
                    <a:p>
                      <a:r>
                        <a:rPr lang="en-US" dirty="0"/>
                        <a:t>ops/sec: 20.8945   bytes/sec: 84 MiB/s</a:t>
                      </a:r>
                    </a:p>
                  </a:txBody>
                  <a:tcPr/>
                </a:tc>
                <a:tc>
                  <a:txBody>
                    <a:bodyPr/>
                    <a:lstStyle/>
                    <a:p>
                      <a:r>
                        <a:rPr lang="en-US" dirty="0" err="1"/>
                        <a:t>rados</a:t>
                      </a:r>
                      <a:r>
                        <a:rPr lang="en-US" dirty="0"/>
                        <a:t> bench -p </a:t>
                      </a:r>
                      <a:r>
                        <a:rPr lang="en-US" dirty="0" err="1"/>
                        <a:t>cephrbd_data</a:t>
                      </a:r>
                      <a:r>
                        <a:rPr lang="en-US" dirty="0"/>
                        <a:t> 100 write --no-cleanup</a:t>
                      </a:r>
                    </a:p>
                    <a:p>
                      <a:r>
                        <a:rPr lang="en-US" dirty="0"/>
                        <a:t>Bandwidth (MB/sec):     56.5159</a:t>
                      </a:r>
                    </a:p>
                    <a:p>
                      <a:r>
                        <a:rPr lang="en-US" dirty="0"/>
                        <a:t>Average Latency(s):     1.13239</a:t>
                      </a:r>
                    </a:p>
                    <a:p>
                      <a:r>
                        <a:rPr lang="en-US" dirty="0" err="1"/>
                        <a:t>rados</a:t>
                      </a:r>
                      <a:r>
                        <a:rPr lang="en-US" dirty="0"/>
                        <a:t> bench -p </a:t>
                      </a:r>
                      <a:r>
                        <a:rPr lang="en-US" dirty="0" err="1"/>
                        <a:t>cephfs_data</a:t>
                      </a:r>
                      <a:r>
                        <a:rPr lang="en-US" dirty="0"/>
                        <a:t> 100 write --no-cleanup</a:t>
                      </a:r>
                    </a:p>
                    <a:p>
                      <a:r>
                        <a:rPr lang="en-US" dirty="0"/>
                        <a:t>Bandwidth (MB/sec):     26.3486</a:t>
                      </a:r>
                    </a:p>
                    <a:p>
                      <a:r>
                        <a:rPr lang="en-US" dirty="0"/>
                        <a:t>Average Latency(s):     2.4289</a:t>
                      </a:r>
                    </a:p>
                  </a:txBody>
                  <a:tcPr/>
                </a:tc>
                <a:extLst>
                  <a:ext uri="{0D108BD9-81ED-4DB2-BD59-A6C34878D82A}">
                    <a16:rowId xmlns:a16="http://schemas.microsoft.com/office/drawing/2014/main" val="10017"/>
                  </a:ext>
                </a:extLst>
              </a:tr>
              <a:tr h="359691">
                <a:tc gridSpan="2">
                  <a:txBody>
                    <a:bodyPr/>
                    <a:lstStyle/>
                    <a:p>
                      <a:r>
                        <a:rPr lang="en-US" dirty="0"/>
                        <a:t>4M</a:t>
                      </a:r>
                      <a:r>
                        <a:rPr lang="zh-CN" altLang="en-US" dirty="0"/>
                        <a:t>顺序读</a:t>
                      </a:r>
                      <a:endParaRPr lang="en-US" dirty="0"/>
                    </a:p>
                  </a:txBody>
                  <a:tcPr/>
                </a:tc>
                <a:tc hMerge="1">
                  <a:txBody>
                    <a:bodyPr/>
                    <a:lstStyle/>
                    <a:p>
                      <a:endParaRPr lang="en-US"/>
                    </a:p>
                  </a:txBody>
                  <a:tcPr/>
                </a:tc>
                <a:tc>
                  <a:txBody>
                    <a:bodyPr/>
                    <a:lstStyle/>
                    <a:p>
                      <a:endParaRPr lang="en-US" dirty="0"/>
                    </a:p>
                  </a:txBody>
                  <a:tcPr/>
                </a:tc>
                <a:tc>
                  <a:txBody>
                    <a:bodyPr/>
                    <a:lstStyle/>
                    <a:p>
                      <a:r>
                        <a:rPr lang="it-IT" dirty="0"/>
                        <a:t>rbd bench --io-type read rbd01 --pool=cephrbd_data --io-size 4M --io-pattern seq</a:t>
                      </a:r>
                      <a:endParaRPr lang="en-US" dirty="0"/>
                    </a:p>
                    <a:p>
                      <a:r>
                        <a:rPr lang="en-US" dirty="0"/>
                        <a:t>ops/sec: 27.972   bytes/sec: 112 MiB/s</a:t>
                      </a:r>
                    </a:p>
                  </a:txBody>
                  <a:tcPr/>
                </a:tc>
                <a:tc>
                  <a:txBody>
                    <a:bodyPr/>
                    <a:lstStyle/>
                    <a:p>
                      <a:r>
                        <a:rPr lang="pt-BR" dirty="0"/>
                        <a:t>rados bench -p cephfs_data 100 seq</a:t>
                      </a:r>
                    </a:p>
                    <a:p>
                      <a:r>
                        <a:rPr lang="en-US" dirty="0"/>
                        <a:t>Bandwidth (MB/sec):   112.113</a:t>
                      </a:r>
                    </a:p>
                    <a:p>
                      <a:r>
                        <a:rPr lang="en-US" dirty="0"/>
                        <a:t>Average Latency(s):   0.56433</a:t>
                      </a:r>
                    </a:p>
                    <a:p>
                      <a:r>
                        <a:rPr lang="pt-BR" dirty="0"/>
                        <a:t>rados bench -p cephrbd_data 100 seq</a:t>
                      </a:r>
                    </a:p>
                    <a:p>
                      <a:r>
                        <a:rPr lang="en-US" dirty="0"/>
                        <a:t>Bandwidth (MB/sec):   112.144</a:t>
                      </a:r>
                    </a:p>
                    <a:p>
                      <a:r>
                        <a:rPr lang="en-US" dirty="0"/>
                        <a:t>Average Latency(s):   0.567191</a:t>
                      </a:r>
                    </a:p>
                  </a:txBody>
                  <a:tcPr/>
                </a:tc>
                <a:extLst>
                  <a:ext uri="{0D108BD9-81ED-4DB2-BD59-A6C34878D82A}">
                    <a16:rowId xmlns:a16="http://schemas.microsoft.com/office/drawing/2014/main" val="10018"/>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B97C-57E3-4991-B981-C8FE8D36563A}"/>
              </a:ext>
            </a:extLst>
          </p:cNvPr>
          <p:cNvSpPr>
            <a:spLocks noGrp="1"/>
          </p:cNvSpPr>
          <p:nvPr>
            <p:ph type="title"/>
          </p:nvPr>
        </p:nvSpPr>
        <p:spPr>
          <a:xfrm>
            <a:off x="838200" y="152469"/>
            <a:ext cx="10515600" cy="315912"/>
          </a:xfrm>
        </p:spPr>
        <p:txBody>
          <a:bodyPr>
            <a:normAutofit fontScale="90000"/>
          </a:bodyPr>
          <a:lstStyle/>
          <a:p>
            <a:r>
              <a:rPr lang="en-US" dirty="0"/>
              <a:t>CEPHFS CLIENT CAPABILITIES</a:t>
            </a:r>
          </a:p>
        </p:txBody>
      </p:sp>
      <p:sp>
        <p:nvSpPr>
          <p:cNvPr id="3" name="Content Placeholder 2">
            <a:extLst>
              <a:ext uri="{FF2B5EF4-FFF2-40B4-BE49-F238E27FC236}">
                <a16:creationId xmlns:a16="http://schemas.microsoft.com/office/drawing/2014/main" id="{8BDC56B0-390E-4045-B9F0-482DC10DA747}"/>
              </a:ext>
            </a:extLst>
          </p:cNvPr>
          <p:cNvSpPr>
            <a:spLocks noGrp="1"/>
          </p:cNvSpPr>
          <p:nvPr>
            <p:ph idx="1"/>
          </p:nvPr>
        </p:nvSpPr>
        <p:spPr>
          <a:xfrm>
            <a:off x="838200" y="754912"/>
            <a:ext cx="10515600" cy="5422051"/>
          </a:xfrm>
        </p:spPr>
        <p:txBody>
          <a:bodyPr/>
          <a:lstStyle/>
          <a:p>
            <a:r>
              <a:rPr lang="en-US" dirty="0"/>
              <a:t>PATH RESTRICTION</a:t>
            </a:r>
          </a:p>
          <a:p>
            <a:pPr lvl="1"/>
            <a:r>
              <a:rPr lang="en-US" dirty="0"/>
              <a:t>To restrict clients to only mount and work within a certain directory, use path-based MDS authentication capabilities.</a:t>
            </a:r>
          </a:p>
          <a:p>
            <a:pPr lvl="1"/>
            <a:endParaRPr lang="en-US" dirty="0"/>
          </a:p>
        </p:txBody>
      </p:sp>
    </p:spTree>
    <p:extLst>
      <p:ext uri="{BB962C8B-B14F-4D97-AF65-F5344CB8AC3E}">
        <p14:creationId xmlns:p14="http://schemas.microsoft.com/office/powerpoint/2010/main" val="4143249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221284"/>
          </a:xfrm>
        </p:spPr>
        <p:txBody>
          <a:bodyPr>
            <a:noAutofit/>
          </a:bodyPr>
          <a:lstStyle/>
          <a:p>
            <a:r>
              <a:rPr lang="en-US" sz="3600" dirty="0" err="1"/>
              <a:t>盘点软件定义存储领域的专有名词</a:t>
            </a:r>
            <a:endParaRPr lang="en-US" sz="3600" dirty="0"/>
          </a:p>
        </p:txBody>
      </p:sp>
      <p:sp>
        <p:nvSpPr>
          <p:cNvPr id="3" name="Content Placeholder 2"/>
          <p:cNvSpPr>
            <a:spLocks noGrp="1"/>
          </p:cNvSpPr>
          <p:nvPr>
            <p:ph idx="1"/>
          </p:nvPr>
        </p:nvSpPr>
        <p:spPr>
          <a:xfrm>
            <a:off x="838200" y="954156"/>
            <a:ext cx="10515600" cy="5538717"/>
          </a:xfrm>
        </p:spPr>
        <p:txBody>
          <a:bodyPr>
            <a:normAutofit/>
          </a:bodyPr>
          <a:lstStyle/>
          <a:p>
            <a:pPr>
              <a:lnSpc>
                <a:spcPct val="110000"/>
              </a:lnSpc>
            </a:pPr>
            <a:r>
              <a:rPr lang="en-US" dirty="0">
                <a:latin typeface="Bell MT" panose="02020503060305020303" pitchFamily="18" charset="0"/>
              </a:rPr>
              <a:t>SDS:</a:t>
            </a:r>
            <a:r>
              <a:rPr lang="zh-CN" altLang="en-US" dirty="0">
                <a:latin typeface="Bell MT" panose="02020503060305020303" pitchFamily="18" charset="0"/>
              </a:rPr>
              <a:t> </a:t>
            </a:r>
            <a:r>
              <a:rPr lang="en-US" dirty="0">
                <a:latin typeface="Bell MT" panose="02020503060305020303" pitchFamily="18" charset="0"/>
              </a:rPr>
              <a:t>Software-Defined </a:t>
            </a:r>
            <a:r>
              <a:rPr lang="en-US" dirty="0" err="1">
                <a:latin typeface="Bell MT" panose="02020503060305020303" pitchFamily="18" charset="0"/>
              </a:rPr>
              <a:t>Storage，软件定义存储。数据中心中的存储等资源可以通过软件进行定义，并且能够自动分配这些资源</a:t>
            </a:r>
            <a:r>
              <a:rPr lang="en-US" dirty="0">
                <a:latin typeface="Bell MT" panose="02020503060305020303" pitchFamily="18" charset="0"/>
              </a:rPr>
              <a:t>。</a:t>
            </a:r>
          </a:p>
          <a:p>
            <a:pPr>
              <a:lnSpc>
                <a:spcPct val="110000"/>
              </a:lnSpc>
            </a:pPr>
            <a:r>
              <a:rPr lang="en-US" dirty="0">
                <a:latin typeface="Bell MT" panose="02020503060305020303" pitchFamily="18" charset="0"/>
              </a:rPr>
              <a:t>HCI: Hyper-Converged Infrastructure，超融合架构，在同一套单元设备（x86 服务器）中具备计算、网络、存储和服务器虚拟化等资源和技术，多节点可以通过网络聚合起来，实现模块化的无缝横向扩展（scale-out），</a:t>
            </a:r>
            <a:r>
              <a:rPr lang="en-US" dirty="0" err="1">
                <a:latin typeface="Bell MT" panose="02020503060305020303" pitchFamily="18" charset="0"/>
              </a:rPr>
              <a:t>形成统一的资源池。HCI</a:t>
            </a:r>
            <a:r>
              <a:rPr lang="zh-CN" altLang="en-US" dirty="0">
                <a:latin typeface="Bell MT" panose="02020503060305020303" pitchFamily="18" charset="0"/>
              </a:rPr>
              <a:t>更像是一个市场趋势的宣传，即号召所有能生产标准主板的供应商进入原来专有硬件供应商的地盘。</a:t>
            </a:r>
            <a:endParaRPr lang="en-US" altLang="zh-CN" dirty="0">
              <a:latin typeface="Bell MT" panose="02020503060305020303" pitchFamily="18" charset="0"/>
            </a:endParaRPr>
          </a:p>
          <a:p>
            <a:pPr>
              <a:lnSpc>
                <a:spcPct val="110000"/>
              </a:lnSpc>
            </a:pPr>
            <a:r>
              <a:rPr lang="en-US" altLang="zh-CN" dirty="0">
                <a:latin typeface="Bell MT" panose="02020503060305020303" pitchFamily="18" charset="0"/>
              </a:rPr>
              <a:t>NFV</a:t>
            </a:r>
            <a:r>
              <a:rPr lang="zh-CN" altLang="en-US" dirty="0">
                <a:latin typeface="Bell MT" panose="02020503060305020303" pitchFamily="18" charset="0"/>
              </a:rPr>
              <a:t>的目标是通过通用化的硬件，网络功能软件化，采用云计算相关的资源虚拟化技术和业务编排、运维技术，实现运营商网络的重构。</a:t>
            </a:r>
            <a:endParaRPr lang="en-US" dirty="0">
              <a:latin typeface="Bell MT" panose="02020503060305020303"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858"/>
            <a:ext cx="10515600" cy="280334"/>
          </a:xfrm>
        </p:spPr>
        <p:txBody>
          <a:bodyPr>
            <a:normAutofit fontScale="90000"/>
          </a:bodyPr>
          <a:lstStyle/>
          <a:p>
            <a:r>
              <a:rPr lang="en-US" dirty="0"/>
              <a:t>Rook</a:t>
            </a:r>
          </a:p>
        </p:txBody>
      </p:sp>
      <p:sp>
        <p:nvSpPr>
          <p:cNvPr id="3" name="Content Placeholder 2"/>
          <p:cNvSpPr>
            <a:spLocks noGrp="1"/>
          </p:cNvSpPr>
          <p:nvPr>
            <p:ph idx="1"/>
          </p:nvPr>
        </p:nvSpPr>
        <p:spPr>
          <a:xfrm>
            <a:off x="838200" y="795130"/>
            <a:ext cx="10515600" cy="5968741"/>
          </a:xfrm>
        </p:spPr>
        <p:txBody>
          <a:bodyPr>
            <a:normAutofit fontScale="92500" lnSpcReduction="20000"/>
          </a:bodyPr>
          <a:lstStyle/>
          <a:p>
            <a:pPr>
              <a:lnSpc>
                <a:spcPct val="120000"/>
              </a:lnSpc>
            </a:pPr>
            <a:r>
              <a:rPr lang="en-US" altLang="zh-CN" dirty="0" err="1"/>
              <a:t>Ceph</a:t>
            </a:r>
            <a:r>
              <a:rPr lang="zh-CN" altLang="en-US" dirty="0"/>
              <a:t>集群是有状态应用，如果使用</a:t>
            </a:r>
            <a:r>
              <a:rPr lang="en-US" altLang="zh-CN" dirty="0" err="1"/>
              <a:t>StatefulSet</a:t>
            </a:r>
            <a:r>
              <a:rPr lang="zh-CN" altLang="en-US" dirty="0"/>
              <a:t>控制器部署则需要复杂的逻辑实现，而</a:t>
            </a:r>
            <a:r>
              <a:rPr lang="en-US" altLang="zh-CN" dirty="0"/>
              <a:t>rook</a:t>
            </a:r>
            <a:r>
              <a:rPr lang="zh-CN" altLang="en-US" dirty="0"/>
              <a:t>则是使用</a:t>
            </a:r>
            <a:r>
              <a:rPr lang="en-US" altLang="zh-CN" dirty="0"/>
              <a:t>Operator</a:t>
            </a:r>
            <a:r>
              <a:rPr lang="zh-CN" altLang="en-US" dirty="0"/>
              <a:t>控制器实现的；</a:t>
            </a:r>
            <a:endParaRPr lang="en-US" altLang="zh-CN" dirty="0"/>
          </a:p>
          <a:p>
            <a:pPr>
              <a:lnSpc>
                <a:spcPct val="120000"/>
              </a:lnSpc>
            </a:pPr>
            <a:r>
              <a:rPr lang="en-US" altLang="zh-CN" dirty="0"/>
              <a:t>Rook</a:t>
            </a:r>
            <a:r>
              <a:rPr lang="zh-CN" altLang="en-US" dirty="0"/>
              <a:t>是</a:t>
            </a:r>
            <a:r>
              <a:rPr lang="en-US" altLang="zh-CN" dirty="0"/>
              <a:t>Storage Operators for Kubernetes</a:t>
            </a:r>
            <a:r>
              <a:rPr lang="zh-CN" altLang="en-US" dirty="0"/>
              <a:t>，它将存储软件转变为自我管理、自我扩展和自我修复的存储服务，它通过自动化部署、引导、配置、置备、扩展、升级、迁移、灾难恢复、监控和资源管理来实现此目的；</a:t>
            </a:r>
            <a:endParaRPr lang="en-US" altLang="zh-CN" dirty="0"/>
          </a:p>
          <a:p>
            <a:pPr>
              <a:lnSpc>
                <a:spcPct val="120000"/>
              </a:lnSpc>
            </a:pPr>
            <a:r>
              <a:rPr lang="en-US" altLang="zh-CN" dirty="0"/>
              <a:t>Rook</a:t>
            </a:r>
            <a:r>
              <a:rPr lang="zh-CN" altLang="en-US" dirty="0"/>
              <a:t>使用底层容器管理、调度和编排平台提供的工具来实现它自身的功能；</a:t>
            </a:r>
            <a:endParaRPr lang="en-US" altLang="zh-CN" dirty="0"/>
          </a:p>
          <a:p>
            <a:pPr>
              <a:lnSpc>
                <a:spcPct val="120000"/>
              </a:lnSpc>
            </a:pPr>
            <a:r>
              <a:rPr lang="en-US" dirty="0"/>
              <a:t>Rook</a:t>
            </a:r>
            <a:r>
              <a:rPr lang="zh-CN" altLang="en-US" dirty="0"/>
              <a:t>目前不仅支持</a:t>
            </a:r>
            <a:r>
              <a:rPr lang="en-US" dirty="0" err="1"/>
              <a:t>Ceph</a:t>
            </a:r>
            <a:r>
              <a:rPr lang="en-US" dirty="0"/>
              <a:t>，</a:t>
            </a:r>
            <a:r>
              <a:rPr lang="zh-CN" altLang="en-US" dirty="0"/>
              <a:t>还支持</a:t>
            </a:r>
            <a:r>
              <a:rPr lang="en-US" dirty="0" err="1"/>
              <a:t>NFS、Minio</a:t>
            </a:r>
            <a:r>
              <a:rPr lang="en-US" dirty="0"/>
              <a:t> Object Store</a:t>
            </a:r>
            <a:r>
              <a:rPr lang="zh-CN" altLang="en-US" dirty="0"/>
              <a:t>和</a:t>
            </a:r>
            <a:r>
              <a:rPr lang="en-US" dirty="0" err="1"/>
              <a:t>CockroachDB</a:t>
            </a:r>
            <a:r>
              <a:rPr lang="zh-CN" altLang="en-US" dirty="0"/>
              <a:t>等存储；</a:t>
            </a:r>
            <a:endParaRPr lang="en-US" altLang="zh-CN" dirty="0"/>
          </a:p>
          <a:p>
            <a:pPr>
              <a:lnSpc>
                <a:spcPct val="120000"/>
              </a:lnSpc>
            </a:pPr>
            <a:r>
              <a:rPr lang="en-US" dirty="0"/>
              <a:t>Rook</a:t>
            </a:r>
            <a:r>
              <a:rPr lang="zh-CN" altLang="en-US" dirty="0"/>
              <a:t>的核心组件</a:t>
            </a:r>
            <a:r>
              <a:rPr lang="en-US" altLang="zh-CN" dirty="0"/>
              <a:t>: Rook Operator, Rook Agent, and Rook Discover.</a:t>
            </a:r>
          </a:p>
          <a:p>
            <a:pPr>
              <a:lnSpc>
                <a:spcPct val="120000"/>
              </a:lnSpc>
            </a:pPr>
            <a:r>
              <a:rPr lang="en-US" dirty="0"/>
              <a:t>Rook also deploys MON, OSD and MGR daemons for the </a:t>
            </a:r>
            <a:r>
              <a:rPr lang="en-US" dirty="0" err="1"/>
              <a:t>Ceph</a:t>
            </a:r>
            <a:r>
              <a:rPr lang="en-US" dirty="0"/>
              <a:t> clusters as Kubernetes pods.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9429"/>
            <a:ext cx="10515600" cy="166720"/>
          </a:xfrm>
        </p:spPr>
        <p:txBody>
          <a:bodyPr>
            <a:noAutofit/>
          </a:bodyPr>
          <a:lstStyle/>
          <a:p>
            <a:r>
              <a:rPr lang="en-US" sz="3200" dirty="0" err="1"/>
              <a:t>Ceph</a:t>
            </a:r>
            <a:r>
              <a:rPr lang="en-US" sz="3200" dirty="0"/>
              <a:t> Cluster </a:t>
            </a:r>
            <a:r>
              <a:rPr lang="zh-CN" altLang="en-US" sz="3200" dirty="0"/>
              <a:t>逻辑视图</a:t>
            </a:r>
            <a:endParaRPr lang="en-US" sz="3200" dirty="0"/>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765545"/>
            <a:ext cx="10386527" cy="5980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Rook</a:t>
            </a:r>
            <a:r>
              <a:rPr lang="zh-CN" altLang="en-US" dirty="0"/>
              <a:t>架构</a:t>
            </a:r>
            <a:endParaRPr lang="en-US" dirty="0"/>
          </a:p>
        </p:txBody>
      </p:sp>
      <p:pic>
        <p:nvPicPr>
          <p:cNvPr id="1026" name="Picture 2" descr="rook-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5" y="1505526"/>
            <a:ext cx="11182350" cy="51658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Extensions</a:t>
            </a:r>
          </a:p>
        </p:txBody>
      </p:sp>
      <p:sp>
        <p:nvSpPr>
          <p:cNvPr id="3" name="Content Placeholder 2"/>
          <p:cNvSpPr>
            <a:spLocks noGrp="1"/>
          </p:cNvSpPr>
          <p:nvPr>
            <p:ph idx="1"/>
          </p:nvPr>
        </p:nvSpPr>
        <p:spPr/>
        <p:txBody>
          <a:bodyPr>
            <a:normAutofit fontScale="92500" lnSpcReduction="20000"/>
          </a:bodyPr>
          <a:lstStyle/>
          <a:p>
            <a:r>
              <a:rPr lang="zh-CN" altLang="en-US" dirty="0"/>
              <a:t>扩展（</a:t>
            </a:r>
            <a:r>
              <a:rPr lang="en-US" dirty="0"/>
              <a:t>Extensions）</a:t>
            </a:r>
            <a:r>
              <a:rPr lang="zh-CN" altLang="en-US" dirty="0"/>
              <a:t>是一些扩充 </a:t>
            </a:r>
            <a:r>
              <a:rPr lang="en-US" dirty="0"/>
              <a:t>Kubernetes </a:t>
            </a:r>
            <a:r>
              <a:rPr lang="zh-CN" altLang="en-US" dirty="0"/>
              <a:t>能力并与之深度集成的软件组件。 它们调整 </a:t>
            </a:r>
            <a:r>
              <a:rPr lang="en-US" dirty="0"/>
              <a:t>Kubernetes </a:t>
            </a:r>
            <a:r>
              <a:rPr lang="zh-CN" altLang="en-US" dirty="0"/>
              <a:t>的工作方式使之支持新的类型和新的硬件种类。</a:t>
            </a:r>
            <a:endParaRPr lang="en-US" altLang="zh-CN" dirty="0"/>
          </a:p>
          <a:p>
            <a:r>
              <a:rPr lang="zh-CN" altLang="en-US" dirty="0"/>
              <a:t>几种</a:t>
            </a:r>
            <a:r>
              <a:rPr lang="en-US" altLang="zh-CN" dirty="0"/>
              <a:t>Extensions</a:t>
            </a:r>
            <a:r>
              <a:rPr lang="zh-CN" altLang="en-US" dirty="0"/>
              <a:t>方式</a:t>
            </a:r>
            <a:endParaRPr lang="en-US" altLang="zh-CN" dirty="0"/>
          </a:p>
          <a:p>
            <a:pPr lvl="1"/>
            <a:r>
              <a:rPr lang="en-US" altLang="zh-CN" dirty="0"/>
              <a:t>API </a:t>
            </a:r>
            <a:r>
              <a:rPr lang="zh-CN" altLang="en-US" dirty="0"/>
              <a:t>服务器中的几种扩展点能够使用户对请求执行身份认证、 基于其内容阻止请求、编辑请求内容、处理删除操作等等。 这些扩展点在 </a:t>
            </a:r>
            <a:r>
              <a:rPr lang="en-US" altLang="zh-CN" dirty="0"/>
              <a:t>API </a:t>
            </a:r>
            <a:r>
              <a:rPr lang="zh-CN" altLang="en-US" dirty="0"/>
              <a:t>访问扩展 节详述。</a:t>
            </a:r>
            <a:endParaRPr lang="en-US" altLang="zh-CN" dirty="0"/>
          </a:p>
          <a:p>
            <a:pPr lvl="1"/>
            <a:r>
              <a:rPr lang="zh-CN" altLang="en-US" dirty="0"/>
              <a:t>添加自己定义的或者其他项目所定义的称作自定义资源（</a:t>
            </a:r>
            <a:r>
              <a:rPr lang="en-US" altLang="zh-CN" dirty="0"/>
              <a:t>Custom Resources</a:t>
            </a:r>
            <a:r>
              <a:rPr lang="zh-CN" altLang="en-US" dirty="0"/>
              <a:t>） 的资源，正如自定义资源节所描述的那样。 自定义资源通常与 </a:t>
            </a:r>
            <a:r>
              <a:rPr lang="en-US" altLang="zh-CN" dirty="0"/>
              <a:t>API </a:t>
            </a:r>
            <a:r>
              <a:rPr lang="zh-CN" altLang="en-US" dirty="0"/>
              <a:t>访问扩展点结合使用。</a:t>
            </a:r>
            <a:endParaRPr lang="en-US" altLang="zh-CN" dirty="0"/>
          </a:p>
          <a:p>
            <a:pPr lvl="1"/>
            <a:r>
              <a:rPr lang="en-US" altLang="zh-CN" dirty="0"/>
              <a:t>Kubernetes </a:t>
            </a:r>
            <a:r>
              <a:rPr lang="zh-CN" altLang="en-US" dirty="0"/>
              <a:t>调度器负责决定 </a:t>
            </a:r>
            <a:r>
              <a:rPr lang="en-US" altLang="zh-CN" dirty="0"/>
              <a:t>Pod </a:t>
            </a:r>
            <a:r>
              <a:rPr lang="zh-CN" altLang="en-US" dirty="0"/>
              <a:t>要放置到哪些节点上执行。 有几种方式来扩展调度行为。这些方法将在 调度器扩展节中展开。</a:t>
            </a:r>
            <a:endParaRPr lang="en-US" altLang="zh-CN" dirty="0"/>
          </a:p>
          <a:p>
            <a:pPr lvl="1"/>
            <a:r>
              <a:rPr lang="en-US" altLang="zh-CN" dirty="0"/>
              <a:t>Kubernetes </a:t>
            </a:r>
            <a:r>
              <a:rPr lang="zh-CN" altLang="en-US" dirty="0"/>
              <a:t>中的很多行为都是通过称为控制器（</a:t>
            </a:r>
            <a:r>
              <a:rPr lang="en-US" altLang="zh-CN" dirty="0"/>
              <a:t>Controllers</a:t>
            </a:r>
            <a:r>
              <a:rPr lang="zh-CN" altLang="en-US" dirty="0"/>
              <a:t>）的程序来实现的，这些程序也都是 </a:t>
            </a:r>
            <a:r>
              <a:rPr lang="en-US" altLang="zh-CN" dirty="0"/>
              <a:t>API </a:t>
            </a:r>
            <a:r>
              <a:rPr lang="zh-CN" altLang="en-US" dirty="0"/>
              <a:t>服务器 的客户端。控制器常常与自定义资源结合使用。</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982"/>
            <a:ext cx="10515600" cy="349578"/>
          </a:xfrm>
        </p:spPr>
        <p:txBody>
          <a:bodyPr>
            <a:normAutofit fontScale="90000"/>
          </a:bodyPr>
          <a:lstStyle/>
          <a:p>
            <a:r>
              <a:rPr lang="zh-CN" altLang="en-US" dirty="0"/>
              <a:t>选择扩展的判断流程图</a:t>
            </a:r>
            <a:endParaRPr lang="en-US" dirty="0"/>
          </a:p>
        </p:txBody>
      </p:sp>
      <p:pic>
        <p:nvPicPr>
          <p:cNvPr id="1026" name="Picture 2" descr="扩展流程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840828"/>
            <a:ext cx="9829800" cy="60171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4111A-F010-412B-8D08-61A08F72B889}"/>
              </a:ext>
            </a:extLst>
          </p:cNvPr>
          <p:cNvSpPr>
            <a:spLocks noGrp="1"/>
          </p:cNvSpPr>
          <p:nvPr>
            <p:ph type="title"/>
          </p:nvPr>
        </p:nvSpPr>
        <p:spPr>
          <a:xfrm>
            <a:off x="838200" y="109936"/>
            <a:ext cx="10515600" cy="421684"/>
          </a:xfrm>
        </p:spPr>
        <p:txBody>
          <a:bodyPr>
            <a:noAutofit/>
          </a:bodyPr>
          <a:lstStyle/>
          <a:p>
            <a:r>
              <a:rPr lang="en-US" altLang="zh-CN" sz="3200" dirty="0"/>
              <a:t>HDFS </a:t>
            </a:r>
            <a:r>
              <a:rPr lang="zh-CN" altLang="en-US" sz="3200" dirty="0"/>
              <a:t>及其组成框架</a:t>
            </a:r>
            <a:endParaRPr lang="en-US" sz="3200" dirty="0"/>
          </a:p>
        </p:txBody>
      </p:sp>
      <p:sp>
        <p:nvSpPr>
          <p:cNvPr id="3" name="Content Placeholder 2">
            <a:extLst>
              <a:ext uri="{FF2B5EF4-FFF2-40B4-BE49-F238E27FC236}">
                <a16:creationId xmlns:a16="http://schemas.microsoft.com/office/drawing/2014/main" id="{5880BCB4-FF87-4CFA-B30A-6D73E9FA15D3}"/>
              </a:ext>
            </a:extLst>
          </p:cNvPr>
          <p:cNvSpPr>
            <a:spLocks noGrp="1"/>
          </p:cNvSpPr>
          <p:nvPr>
            <p:ph idx="1"/>
          </p:nvPr>
        </p:nvSpPr>
        <p:spPr>
          <a:xfrm>
            <a:off x="838201" y="648586"/>
            <a:ext cx="4350026" cy="6056946"/>
          </a:xfrm>
        </p:spPr>
        <p:txBody>
          <a:bodyPr>
            <a:normAutofit fontScale="92500" lnSpcReduction="10000"/>
          </a:bodyPr>
          <a:lstStyle/>
          <a:p>
            <a:pPr>
              <a:lnSpc>
                <a:spcPct val="110000"/>
              </a:lnSpc>
            </a:pPr>
            <a:r>
              <a:rPr lang="en-US" altLang="zh-CN" sz="2400" dirty="0"/>
              <a:t>HDFS</a:t>
            </a:r>
            <a:r>
              <a:rPr lang="zh-CN" altLang="en-US" sz="2400" dirty="0"/>
              <a:t>是</a:t>
            </a:r>
            <a:r>
              <a:rPr lang="en-US" altLang="zh-CN" sz="2400" dirty="0"/>
              <a:t>Google</a:t>
            </a:r>
            <a:r>
              <a:rPr lang="zh-CN" altLang="en-US" sz="2400" dirty="0"/>
              <a:t>公司的 </a:t>
            </a:r>
            <a:r>
              <a:rPr lang="en-US" altLang="zh-CN" sz="2400" dirty="0"/>
              <a:t>GFS</a:t>
            </a:r>
            <a:r>
              <a:rPr lang="zh-CN" altLang="en-US" sz="2400" dirty="0"/>
              <a:t>论文 思想的实现，它由</a:t>
            </a:r>
            <a:r>
              <a:rPr lang="en-US" altLang="zh-CN" sz="2400" dirty="0" err="1"/>
              <a:t>NameNode</a:t>
            </a:r>
            <a:r>
              <a:rPr lang="zh-CN" altLang="en-US" sz="2400" dirty="0"/>
              <a:t>（名称节点）、</a:t>
            </a:r>
            <a:r>
              <a:rPr lang="en-US" altLang="zh-CN" sz="2400" dirty="0" err="1"/>
              <a:t>DataNode</a:t>
            </a:r>
            <a:r>
              <a:rPr lang="zh-CN" altLang="en-US" sz="2400" dirty="0"/>
              <a:t>（数据节点）、</a:t>
            </a:r>
            <a:r>
              <a:rPr lang="en-US" altLang="zh-CN" sz="2400" dirty="0" err="1"/>
              <a:t>SecondaryNameNode</a:t>
            </a:r>
            <a:r>
              <a:rPr lang="zh-CN" altLang="en-US" sz="2400" dirty="0"/>
              <a:t>（第二名称节点）组成。其中， </a:t>
            </a:r>
            <a:r>
              <a:rPr lang="en-US" altLang="zh-CN" sz="2400" dirty="0" err="1"/>
              <a:t>NameNode</a:t>
            </a:r>
            <a:r>
              <a:rPr lang="en-US" altLang="zh-CN" sz="2400" dirty="0"/>
              <a:t> </a:t>
            </a:r>
            <a:r>
              <a:rPr lang="zh-CN" altLang="en-US" sz="2400" dirty="0"/>
              <a:t>相当于论文中的 </a:t>
            </a:r>
            <a:r>
              <a:rPr lang="en-US" altLang="zh-CN" sz="2400" dirty="0"/>
              <a:t>GFS Master </a:t>
            </a:r>
            <a:r>
              <a:rPr lang="zh-CN" altLang="en-US" sz="2400" dirty="0"/>
              <a:t>， </a:t>
            </a:r>
            <a:r>
              <a:rPr lang="en-US" altLang="zh-CN" sz="2400" dirty="0" err="1"/>
              <a:t>DataNode</a:t>
            </a:r>
            <a:r>
              <a:rPr lang="en-US" altLang="zh-CN" sz="2400" dirty="0"/>
              <a:t> </a:t>
            </a:r>
            <a:r>
              <a:rPr lang="zh-CN" altLang="en-US" sz="2400" dirty="0"/>
              <a:t>相当于论文中的 </a:t>
            </a:r>
            <a:r>
              <a:rPr lang="en-US" altLang="zh-CN" sz="2400" dirty="0"/>
              <a:t>GFS Chunk Server </a:t>
            </a:r>
            <a:r>
              <a:rPr lang="zh-CN" altLang="en-US" sz="2400" dirty="0"/>
              <a:t>。</a:t>
            </a:r>
            <a:r>
              <a:rPr lang="en-US" altLang="zh-CN" sz="2400" dirty="0"/>
              <a:t>HDFS</a:t>
            </a:r>
            <a:r>
              <a:rPr lang="zh-CN" altLang="en-US" sz="2400" dirty="0"/>
              <a:t>是基于 流数据 访问模式的 分布式文件系统 ，其设计建立在 “一次写入、多次读取” 的基础上，提供高吞吐量、高容错性的数据访问，能很好地解决海量数据的存储问题。</a:t>
            </a:r>
            <a:endParaRPr lang="en-US" altLang="zh-CN" sz="2400" dirty="0"/>
          </a:p>
          <a:p>
            <a:pPr>
              <a:lnSpc>
                <a:spcPct val="110000"/>
              </a:lnSpc>
            </a:pPr>
            <a:r>
              <a:rPr lang="zh-CN" altLang="en-US" sz="2400" dirty="0"/>
              <a:t>在</a:t>
            </a:r>
            <a:r>
              <a:rPr lang="en-US" altLang="zh-CN" sz="2400" dirty="0"/>
              <a:t>Hadoop</a:t>
            </a:r>
            <a:r>
              <a:rPr lang="zh-CN" altLang="en-US" sz="2400" dirty="0"/>
              <a:t>生态圈中，</a:t>
            </a:r>
            <a:r>
              <a:rPr lang="en-US" altLang="zh-CN" sz="2400" dirty="0"/>
              <a:t>HDFS</a:t>
            </a:r>
            <a:r>
              <a:rPr lang="zh-CN" altLang="en-US" sz="2400" dirty="0"/>
              <a:t>属于底层基础，负责存储文件。</a:t>
            </a:r>
          </a:p>
        </p:txBody>
      </p:sp>
      <p:pic>
        <p:nvPicPr>
          <p:cNvPr id="1026" name="Picture 2" descr="在这里插入图片描述">
            <a:extLst>
              <a:ext uri="{FF2B5EF4-FFF2-40B4-BE49-F238E27FC236}">
                <a16:creationId xmlns:a16="http://schemas.microsoft.com/office/drawing/2014/main" id="{FA554337-A9E4-4157-A735-12B43B24B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8227" y="574152"/>
            <a:ext cx="6846727" cy="6126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3506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42C7-7DE7-4393-BC70-57A6F05BDE21}"/>
              </a:ext>
            </a:extLst>
          </p:cNvPr>
          <p:cNvSpPr>
            <a:spLocks noGrp="1"/>
          </p:cNvSpPr>
          <p:nvPr>
            <p:ph type="title"/>
          </p:nvPr>
        </p:nvSpPr>
        <p:spPr>
          <a:xfrm>
            <a:off x="838200" y="136529"/>
            <a:ext cx="10515600" cy="315912"/>
          </a:xfrm>
        </p:spPr>
        <p:txBody>
          <a:bodyPr>
            <a:normAutofit fontScale="90000"/>
          </a:bodyPr>
          <a:lstStyle/>
          <a:p>
            <a:r>
              <a:rPr lang="en-US" dirty="0" err="1"/>
              <a:t>Redhat</a:t>
            </a:r>
            <a:r>
              <a:rPr lang="en-US" dirty="0"/>
              <a:t> 10 billion objects performance test</a:t>
            </a:r>
          </a:p>
        </p:txBody>
      </p:sp>
      <p:sp>
        <p:nvSpPr>
          <p:cNvPr id="3" name="Content Placeholder 2">
            <a:extLst>
              <a:ext uri="{FF2B5EF4-FFF2-40B4-BE49-F238E27FC236}">
                <a16:creationId xmlns:a16="http://schemas.microsoft.com/office/drawing/2014/main" id="{24C2E46C-F9C5-424F-ACBF-81256ABA1470}"/>
              </a:ext>
            </a:extLst>
          </p:cNvPr>
          <p:cNvSpPr>
            <a:spLocks noGrp="1"/>
          </p:cNvSpPr>
          <p:nvPr>
            <p:ph idx="1"/>
          </p:nvPr>
        </p:nvSpPr>
        <p:spPr>
          <a:xfrm>
            <a:off x="278296" y="3945836"/>
            <a:ext cx="11618843" cy="2663686"/>
          </a:xfrm>
        </p:spPr>
        <p:txBody>
          <a:bodyPr>
            <a:normAutofit fontScale="77500" lnSpcReduction="20000"/>
          </a:bodyPr>
          <a:lstStyle/>
          <a:p>
            <a:r>
              <a:rPr lang="en-US" dirty="0"/>
              <a:t>Storage Array: 3 x Seagate JBOD@106 x 16TB HDD = 5PB raw capacity.</a:t>
            </a:r>
          </a:p>
          <a:p>
            <a:r>
              <a:rPr lang="en-US" dirty="0"/>
              <a:t>OSD Server: Each object server had dual Xeon 18-core CL-6154 processors, 384GB of DRAM, six Intel DC P4610 </a:t>
            </a:r>
            <a:r>
              <a:rPr lang="en-US" dirty="0" err="1"/>
              <a:t>NVMe</a:t>
            </a:r>
            <a:r>
              <a:rPr lang="en-US" dirty="0"/>
              <a:t> 7.6TB write-</a:t>
            </a:r>
            <a:r>
              <a:rPr lang="en-US" dirty="0" err="1"/>
              <a:t>optimised</a:t>
            </a:r>
            <a:r>
              <a:rPr lang="en-US" dirty="0"/>
              <a:t> NAND SSDs for metadata caching.</a:t>
            </a:r>
          </a:p>
          <a:p>
            <a:r>
              <a:rPr lang="en-US" dirty="0"/>
              <a:t>Test Client: 6 Workload Client@44 cores w/ 256 GB</a:t>
            </a:r>
          </a:p>
          <a:p>
            <a:r>
              <a:rPr lang="en-US" dirty="0" err="1"/>
              <a:t>Ceph</a:t>
            </a:r>
            <a:r>
              <a:rPr lang="en-US" dirty="0"/>
              <a:t> best practice recommends not exceeding 80 per cent capacity and so the system was sized to provide 4.5PB of usable </a:t>
            </a:r>
            <a:r>
              <a:rPr lang="en-US" dirty="0" err="1"/>
              <a:t>Ceph</a:t>
            </a:r>
            <a:r>
              <a:rPr lang="en-US" dirty="0"/>
              <a:t> capacity. Each 64KB object required about 10KB of metadata, meaning around 95TB of metadata for the total of 10 billion objects.</a:t>
            </a:r>
          </a:p>
        </p:txBody>
      </p:sp>
      <p:pic>
        <p:nvPicPr>
          <p:cNvPr id="1026" name="Picture 2">
            <a:extLst>
              <a:ext uri="{FF2B5EF4-FFF2-40B4-BE49-F238E27FC236}">
                <a16:creationId xmlns:a16="http://schemas.microsoft.com/office/drawing/2014/main" id="{90283FEE-26F0-4BA2-B80C-A160D88F2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606288"/>
            <a:ext cx="9048750" cy="3339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1534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04EC2-E39D-4EE0-A398-B113892E3D1B}"/>
              </a:ext>
            </a:extLst>
          </p:cNvPr>
          <p:cNvSpPr>
            <a:spLocks noGrp="1"/>
          </p:cNvSpPr>
          <p:nvPr>
            <p:ph type="title"/>
          </p:nvPr>
        </p:nvSpPr>
        <p:spPr>
          <a:xfrm>
            <a:off x="838200" y="265735"/>
            <a:ext cx="10515600" cy="72197"/>
          </a:xfrm>
        </p:spPr>
        <p:txBody>
          <a:bodyPr>
            <a:noAutofit/>
          </a:bodyPr>
          <a:lstStyle/>
          <a:p>
            <a:r>
              <a:rPr lang="en-US" sz="3600" dirty="0"/>
              <a:t>RBD - Concept Explanation</a:t>
            </a:r>
          </a:p>
        </p:txBody>
      </p:sp>
      <p:sp>
        <p:nvSpPr>
          <p:cNvPr id="3" name="Content Placeholder 2">
            <a:extLst>
              <a:ext uri="{FF2B5EF4-FFF2-40B4-BE49-F238E27FC236}">
                <a16:creationId xmlns:a16="http://schemas.microsoft.com/office/drawing/2014/main" id="{EFC19812-B3A6-4964-9BAB-681A50D9B941}"/>
              </a:ext>
            </a:extLst>
          </p:cNvPr>
          <p:cNvSpPr>
            <a:spLocks noGrp="1"/>
          </p:cNvSpPr>
          <p:nvPr>
            <p:ph idx="1"/>
          </p:nvPr>
        </p:nvSpPr>
        <p:spPr>
          <a:xfrm>
            <a:off x="838200" y="805070"/>
            <a:ext cx="10515600" cy="5371893"/>
          </a:xfrm>
        </p:spPr>
        <p:txBody>
          <a:bodyPr>
            <a:normAutofit fontScale="92500"/>
          </a:bodyPr>
          <a:lstStyle/>
          <a:p>
            <a:pPr marL="0" indent="0">
              <a:buNone/>
            </a:pPr>
            <a:r>
              <a:rPr lang="en-US" dirty="0"/>
              <a:t>RADOS Block Device (RBD): Provides a thin-provisioned block device to the clients. </a:t>
            </a:r>
          </a:p>
          <a:p>
            <a:r>
              <a:rPr lang="en-US" dirty="0"/>
              <a:t>A block device represents a consecutive sequence of bytes and </a:t>
            </a:r>
            <a:r>
              <a:rPr lang="en-US" dirty="0" err="1"/>
              <a:t>Ceph</a:t>
            </a:r>
            <a:r>
              <a:rPr lang="en-US" dirty="0"/>
              <a:t> divides it into a set of objects of equal size. When a client modifies a region of the RBD, the corresponding objects are automatically stripped and replicated over the entire </a:t>
            </a:r>
            <a:r>
              <a:rPr lang="en-US" dirty="0" err="1"/>
              <a:t>Ceph</a:t>
            </a:r>
            <a:r>
              <a:rPr lang="en-US" dirty="0"/>
              <a:t> cluster system. The size of objects is set to 4MiB by default. </a:t>
            </a:r>
          </a:p>
          <a:p>
            <a:r>
              <a:rPr lang="en-US" dirty="0"/>
              <a:t>Two types of RBD: </a:t>
            </a:r>
            <a:r>
              <a:rPr lang="en-US" dirty="0" err="1"/>
              <a:t>librbd</a:t>
            </a:r>
            <a:r>
              <a:rPr lang="en-US" dirty="0"/>
              <a:t> and </a:t>
            </a:r>
            <a:r>
              <a:rPr lang="en-US" dirty="0" err="1"/>
              <a:t>krbd</a:t>
            </a:r>
            <a:r>
              <a:rPr lang="en-US" dirty="0"/>
              <a:t>. </a:t>
            </a:r>
            <a:r>
              <a:rPr lang="en-US" dirty="0" err="1"/>
              <a:t>librbd</a:t>
            </a:r>
            <a:r>
              <a:rPr lang="en-US" dirty="0"/>
              <a:t> is a user-level library implementation which is widely used as a primary block storage for virtual machines in the cloud computing platforms such as OpenStack which shall bring about any interference from hypervisor or other virtual machines. </a:t>
            </a:r>
            <a:r>
              <a:rPr lang="en-US" dirty="0" err="1"/>
              <a:t>krbd</a:t>
            </a:r>
            <a:r>
              <a:rPr lang="en-US" dirty="0"/>
              <a:t> is implemented as a kernel module which exports device files directly to the kernel so that clients can mount them just like conventional disks.</a:t>
            </a:r>
          </a:p>
          <a:p>
            <a:endParaRPr lang="en-US" dirty="0"/>
          </a:p>
        </p:txBody>
      </p:sp>
    </p:spTree>
    <p:extLst>
      <p:ext uri="{BB962C8B-B14F-4D97-AF65-F5344CB8AC3E}">
        <p14:creationId xmlns:p14="http://schemas.microsoft.com/office/powerpoint/2010/main" val="9568776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04EC2-E39D-4EE0-A398-B113892E3D1B}"/>
              </a:ext>
            </a:extLst>
          </p:cNvPr>
          <p:cNvSpPr>
            <a:spLocks noGrp="1"/>
          </p:cNvSpPr>
          <p:nvPr>
            <p:ph type="title"/>
          </p:nvPr>
        </p:nvSpPr>
        <p:spPr>
          <a:xfrm>
            <a:off x="838200" y="265735"/>
            <a:ext cx="10515600" cy="72197"/>
          </a:xfrm>
        </p:spPr>
        <p:txBody>
          <a:bodyPr>
            <a:noAutofit/>
          </a:bodyPr>
          <a:lstStyle/>
          <a:p>
            <a:r>
              <a:rPr lang="en-US" sz="3600" dirty="0"/>
              <a:t>OSD - Concept Explanation</a:t>
            </a:r>
          </a:p>
        </p:txBody>
      </p:sp>
      <p:sp>
        <p:nvSpPr>
          <p:cNvPr id="3" name="Content Placeholder 2">
            <a:extLst>
              <a:ext uri="{FF2B5EF4-FFF2-40B4-BE49-F238E27FC236}">
                <a16:creationId xmlns:a16="http://schemas.microsoft.com/office/drawing/2014/main" id="{EFC19812-B3A6-4964-9BAB-681A50D9B941}"/>
              </a:ext>
            </a:extLst>
          </p:cNvPr>
          <p:cNvSpPr>
            <a:spLocks noGrp="1"/>
          </p:cNvSpPr>
          <p:nvPr>
            <p:ph idx="1"/>
          </p:nvPr>
        </p:nvSpPr>
        <p:spPr>
          <a:xfrm>
            <a:off x="838200" y="805070"/>
            <a:ext cx="10515600" cy="5371893"/>
          </a:xfrm>
        </p:spPr>
        <p:txBody>
          <a:bodyPr>
            <a:normAutofit fontScale="70000" lnSpcReduction="20000"/>
          </a:bodyPr>
          <a:lstStyle/>
          <a:p>
            <a:pPr marL="0" indent="0">
              <a:buNone/>
            </a:pPr>
            <a:r>
              <a:rPr lang="en-US" dirty="0"/>
              <a:t>Object Storage Device (OSD):  The </a:t>
            </a:r>
            <a:r>
              <a:rPr lang="en-US" dirty="0" err="1"/>
              <a:t>Ceph</a:t>
            </a:r>
            <a:r>
              <a:rPr lang="en-US" dirty="0"/>
              <a:t> OSD daemon consists of many functional modules in order to support SDS service. Inside OSD </a:t>
            </a:r>
            <a:r>
              <a:rPr lang="en-US" dirty="0" err="1"/>
              <a:t>Deamon</a:t>
            </a:r>
            <a:r>
              <a:rPr lang="en-US" dirty="0"/>
              <a:t>:</a:t>
            </a:r>
          </a:p>
          <a:p>
            <a:r>
              <a:rPr lang="en-US" dirty="0"/>
              <a:t>Core module: </a:t>
            </a:r>
            <a:r>
              <a:rPr lang="en-US" dirty="0" err="1"/>
              <a:t>ObjectStore</a:t>
            </a:r>
            <a:r>
              <a:rPr lang="en-US" dirty="0"/>
              <a:t> which is responsible for how objects are stored and managed. In particular, </a:t>
            </a:r>
            <a:r>
              <a:rPr lang="en-US" dirty="0" err="1"/>
              <a:t>Ceph</a:t>
            </a:r>
            <a:r>
              <a:rPr lang="en-US" dirty="0"/>
              <a:t> is designed to support multiple storage engines by registering them as different backends for </a:t>
            </a:r>
            <a:r>
              <a:rPr lang="en-US" dirty="0" err="1"/>
              <a:t>ObjectStore</a:t>
            </a:r>
            <a:r>
              <a:rPr lang="en-US" dirty="0"/>
              <a:t>. Currently supports three kinds of storage backends: </a:t>
            </a:r>
            <a:r>
              <a:rPr lang="en-US" dirty="0" err="1"/>
              <a:t>FileStore</a:t>
            </a:r>
            <a:r>
              <a:rPr lang="en-US" dirty="0"/>
              <a:t>, </a:t>
            </a:r>
            <a:r>
              <a:rPr lang="en-US" dirty="0" err="1"/>
              <a:t>KStore</a:t>
            </a:r>
            <a:r>
              <a:rPr lang="en-US" dirty="0"/>
              <a:t> and </a:t>
            </a:r>
            <a:r>
              <a:rPr lang="en-US" dirty="0" err="1"/>
              <a:t>BlueStore</a:t>
            </a:r>
            <a:r>
              <a:rPr lang="en-US" dirty="0"/>
              <a:t>. </a:t>
            </a:r>
          </a:p>
          <a:p>
            <a:r>
              <a:rPr lang="en-US" dirty="0" err="1"/>
              <a:t>FileStore</a:t>
            </a:r>
            <a:r>
              <a:rPr lang="en-US" dirty="0"/>
              <a:t>: Each object is stored as a separate file in the underlying local file systems such as XFS, BTRFS and ZFS. Using </a:t>
            </a:r>
            <a:r>
              <a:rPr lang="en-US" dirty="0" err="1"/>
              <a:t>FileStore</a:t>
            </a:r>
            <a:r>
              <a:rPr lang="en-US" dirty="0"/>
              <a:t>, </a:t>
            </a:r>
            <a:r>
              <a:rPr lang="en-US" dirty="0" err="1"/>
              <a:t>Ceph</a:t>
            </a:r>
            <a:r>
              <a:rPr lang="en-US" dirty="0"/>
              <a:t> mandates to use an external </a:t>
            </a:r>
            <a:r>
              <a:rPr lang="en-US" dirty="0" err="1"/>
              <a:t>Ceph</a:t>
            </a:r>
            <a:r>
              <a:rPr lang="en-US" dirty="0"/>
              <a:t> journal for ensuring consistency, many systems employ SSDs as the journal devices. XFS is the only file system officially recommended by </a:t>
            </a:r>
            <a:r>
              <a:rPr lang="en-US" dirty="0" err="1"/>
              <a:t>Ceph</a:t>
            </a:r>
            <a:r>
              <a:rPr lang="en-US" dirty="0"/>
              <a:t> developers so far.</a:t>
            </a:r>
          </a:p>
          <a:p>
            <a:r>
              <a:rPr lang="en-US" dirty="0" err="1"/>
              <a:t>KStore</a:t>
            </a:r>
            <a:r>
              <a:rPr lang="en-US" dirty="0"/>
              <a:t>: </a:t>
            </a:r>
            <a:r>
              <a:rPr lang="en-US" dirty="0" err="1"/>
              <a:t>KStore</a:t>
            </a:r>
            <a:r>
              <a:rPr lang="en-US" dirty="0"/>
              <a:t> is to encapsulate everything from object data to their metadata as key-value pairs and put them into key-value stores. </a:t>
            </a:r>
            <a:r>
              <a:rPr lang="en-US" dirty="0" err="1"/>
              <a:t>LevelDB</a:t>
            </a:r>
            <a:r>
              <a:rPr lang="en-US" dirty="0"/>
              <a:t>, </a:t>
            </a:r>
            <a:r>
              <a:rPr lang="en-US" dirty="0" err="1"/>
              <a:t>RocksDB</a:t>
            </a:r>
            <a:r>
              <a:rPr lang="en-US" dirty="0"/>
              <a:t> and </a:t>
            </a:r>
            <a:r>
              <a:rPr lang="en-US" dirty="0" err="1"/>
              <a:t>KineticStorage</a:t>
            </a:r>
            <a:r>
              <a:rPr lang="en-US" dirty="0"/>
              <a:t> for </a:t>
            </a:r>
            <a:r>
              <a:rPr lang="en-US" dirty="0" err="1"/>
              <a:t>KStore</a:t>
            </a:r>
            <a:r>
              <a:rPr lang="en-US" dirty="0"/>
              <a:t>.</a:t>
            </a:r>
          </a:p>
          <a:p>
            <a:r>
              <a:rPr lang="en-US" dirty="0" err="1"/>
              <a:t>BlueStore</a:t>
            </a:r>
            <a:r>
              <a:rPr lang="en-US" dirty="0"/>
              <a:t>: Saves object data in a raw block device directly, while managing their metadata with </a:t>
            </a:r>
            <a:r>
              <a:rPr lang="en-US" dirty="0" err="1"/>
              <a:t>RocksDB</a:t>
            </a:r>
            <a:r>
              <a:rPr lang="en-US" dirty="0"/>
              <a:t>. In order to accommodate </a:t>
            </a:r>
            <a:r>
              <a:rPr lang="en-US" dirty="0" err="1"/>
              <a:t>RocksDB</a:t>
            </a:r>
            <a:r>
              <a:rPr lang="en-US" dirty="0"/>
              <a:t>, </a:t>
            </a:r>
            <a:r>
              <a:rPr lang="en-US" dirty="0" err="1"/>
              <a:t>BlueStore</a:t>
            </a:r>
            <a:r>
              <a:rPr lang="en-US" dirty="0"/>
              <a:t> internally has a tiny user-level file system named </a:t>
            </a:r>
            <a:r>
              <a:rPr lang="en-US" dirty="0" err="1"/>
              <a:t>BlueFS</a:t>
            </a:r>
            <a:r>
              <a:rPr lang="en-US" dirty="0"/>
              <a:t>. Using </a:t>
            </a:r>
            <a:r>
              <a:rPr lang="en-US" dirty="0" err="1"/>
              <a:t>RocksDB</a:t>
            </a:r>
            <a:r>
              <a:rPr lang="en-US" dirty="0"/>
              <a:t> is that </a:t>
            </a:r>
            <a:r>
              <a:rPr lang="en-US" dirty="0" err="1"/>
              <a:t>Ceph</a:t>
            </a:r>
            <a:r>
              <a:rPr lang="en-US" dirty="0"/>
              <a:t> can simply retrieve and enumerate all objects stored in the system.</a:t>
            </a:r>
          </a:p>
          <a:p>
            <a:r>
              <a:rPr lang="en-US" dirty="0"/>
              <a:t>For performance consideration, </a:t>
            </a:r>
            <a:r>
              <a:rPr lang="en-US" dirty="0" err="1"/>
              <a:t>NVMe</a:t>
            </a:r>
            <a:r>
              <a:rPr lang="en-US" dirty="0"/>
              <a:t> SSDs are used for external journaling in </a:t>
            </a:r>
            <a:r>
              <a:rPr lang="en-US" dirty="0" err="1"/>
              <a:t>FileStore</a:t>
            </a:r>
            <a:r>
              <a:rPr lang="en-US" dirty="0"/>
              <a:t> and WAL (Write-Ahead Logging) in </a:t>
            </a:r>
            <a:r>
              <a:rPr lang="en-US" dirty="0" err="1"/>
              <a:t>BlueStore</a:t>
            </a:r>
            <a:r>
              <a:rPr lang="en-US" dirty="0"/>
              <a:t>.</a:t>
            </a:r>
          </a:p>
        </p:txBody>
      </p:sp>
    </p:spTree>
    <p:extLst>
      <p:ext uri="{BB962C8B-B14F-4D97-AF65-F5344CB8AC3E}">
        <p14:creationId xmlns:p14="http://schemas.microsoft.com/office/powerpoint/2010/main" val="6822790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2E308-495C-4E8E-92EB-B06862C98E9C}"/>
              </a:ext>
            </a:extLst>
          </p:cNvPr>
          <p:cNvSpPr>
            <a:spLocks noGrp="1"/>
          </p:cNvSpPr>
          <p:nvPr>
            <p:ph type="title"/>
          </p:nvPr>
        </p:nvSpPr>
        <p:spPr>
          <a:xfrm>
            <a:off x="838200" y="186223"/>
            <a:ext cx="10515600" cy="181527"/>
          </a:xfrm>
        </p:spPr>
        <p:txBody>
          <a:bodyPr>
            <a:noAutofit/>
          </a:bodyPr>
          <a:lstStyle/>
          <a:p>
            <a:r>
              <a:rPr lang="en-US" sz="3600" dirty="0" err="1"/>
              <a:t>Ceph</a:t>
            </a:r>
            <a:r>
              <a:rPr lang="en-US" sz="3600" dirty="0"/>
              <a:t> Orchestrator</a:t>
            </a:r>
          </a:p>
        </p:txBody>
      </p:sp>
      <p:sp>
        <p:nvSpPr>
          <p:cNvPr id="3" name="Content Placeholder 2">
            <a:extLst>
              <a:ext uri="{FF2B5EF4-FFF2-40B4-BE49-F238E27FC236}">
                <a16:creationId xmlns:a16="http://schemas.microsoft.com/office/drawing/2014/main" id="{0428C361-A0EF-4EE5-9B72-8525D30E247A}"/>
              </a:ext>
            </a:extLst>
          </p:cNvPr>
          <p:cNvSpPr>
            <a:spLocks noGrp="1"/>
          </p:cNvSpPr>
          <p:nvPr>
            <p:ph idx="1"/>
          </p:nvPr>
        </p:nvSpPr>
        <p:spPr>
          <a:xfrm>
            <a:off x="838200" y="755374"/>
            <a:ext cx="4956313" cy="5421589"/>
          </a:xfrm>
        </p:spPr>
        <p:txBody>
          <a:bodyPr>
            <a:normAutofit fontScale="77500" lnSpcReduction="20000"/>
          </a:bodyPr>
          <a:lstStyle/>
          <a:p>
            <a:r>
              <a:rPr lang="en-US" dirty="0"/>
              <a:t>Orchestrator CLI: These APIs also provide a common command line interface (CLI) to orchestrate </a:t>
            </a:r>
            <a:r>
              <a:rPr lang="en-US" dirty="0" err="1"/>
              <a:t>ceph-mgr</a:t>
            </a:r>
            <a:r>
              <a:rPr lang="en-US" dirty="0"/>
              <a:t> modules with external orchestration services. </a:t>
            </a:r>
          </a:p>
          <a:p>
            <a:r>
              <a:rPr lang="en-US" dirty="0" err="1"/>
              <a:t>Cephadm</a:t>
            </a:r>
            <a:r>
              <a:rPr lang="en-US" dirty="0"/>
              <a:t> Orchestrator: This is a </a:t>
            </a:r>
            <a:r>
              <a:rPr lang="en-US" dirty="0" err="1"/>
              <a:t>Ceph</a:t>
            </a:r>
            <a:r>
              <a:rPr lang="en-US" dirty="0"/>
              <a:t> Orchestrator module by establishing an SSH connection and issuing explicit management commands. </a:t>
            </a:r>
            <a:r>
              <a:rPr lang="en-US" dirty="0" err="1"/>
              <a:t>Cephadm</a:t>
            </a:r>
            <a:r>
              <a:rPr lang="en-US" dirty="0"/>
              <a:t> Orchestrator will deploy container images managed by </a:t>
            </a:r>
            <a:r>
              <a:rPr lang="en-US" dirty="0" err="1"/>
              <a:t>systemd</a:t>
            </a:r>
            <a:r>
              <a:rPr lang="en-US" dirty="0"/>
              <a:t> in order to allow independent upgrades of co-located services.</a:t>
            </a:r>
          </a:p>
          <a:p>
            <a:r>
              <a:rPr lang="en-US" dirty="0"/>
              <a:t>Rook Orchestrator: Uses the Kubernetes Rook operator (cloud-native storage operator) to manage a </a:t>
            </a:r>
            <a:r>
              <a:rPr lang="en-US" dirty="0" err="1"/>
              <a:t>Ceph</a:t>
            </a:r>
            <a:r>
              <a:rPr lang="en-US" dirty="0"/>
              <a:t> storage cluster running inside a Kubernetes cluster.</a:t>
            </a:r>
          </a:p>
        </p:txBody>
      </p:sp>
      <p:pic>
        <p:nvPicPr>
          <p:cNvPr id="1026" name="Picture 2" descr="Ceph Orchestrator">
            <a:extLst>
              <a:ext uri="{FF2B5EF4-FFF2-40B4-BE49-F238E27FC236}">
                <a16:creationId xmlns:a16="http://schemas.microsoft.com/office/drawing/2014/main" id="{9E9759F8-4E8C-4950-B92E-5705D64676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3904" y="367750"/>
            <a:ext cx="6298096" cy="649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1214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87D2E-02A1-4952-B6EC-6563D538FAD1}"/>
              </a:ext>
            </a:extLst>
          </p:cNvPr>
          <p:cNvSpPr>
            <a:spLocks noGrp="1"/>
          </p:cNvSpPr>
          <p:nvPr>
            <p:ph type="title"/>
          </p:nvPr>
        </p:nvSpPr>
        <p:spPr>
          <a:xfrm>
            <a:off x="838200" y="474454"/>
            <a:ext cx="10515600" cy="181527"/>
          </a:xfrm>
        </p:spPr>
        <p:txBody>
          <a:bodyPr>
            <a:noAutofit/>
          </a:bodyPr>
          <a:lstStyle/>
          <a:p>
            <a:r>
              <a:rPr lang="en-US" sz="3200" dirty="0"/>
              <a:t>Compare Top Kubernetes Storage Solutions: </a:t>
            </a:r>
            <a:r>
              <a:rPr lang="en-US" sz="3200" dirty="0" err="1"/>
              <a:t>OpenEBS</a:t>
            </a:r>
            <a:r>
              <a:rPr lang="en-US" sz="3200" dirty="0"/>
              <a:t>, </a:t>
            </a:r>
            <a:r>
              <a:rPr lang="en-US" sz="3200" dirty="0" err="1"/>
              <a:t>Portworx</a:t>
            </a:r>
            <a:r>
              <a:rPr lang="en-US" sz="3200" dirty="0"/>
              <a:t>, Rook, &amp; </a:t>
            </a:r>
            <a:r>
              <a:rPr lang="en-US" sz="3200" dirty="0" err="1"/>
              <a:t>Gluster</a:t>
            </a:r>
            <a:endParaRPr lang="en-US" sz="3200" dirty="0"/>
          </a:p>
        </p:txBody>
      </p:sp>
      <p:graphicFrame>
        <p:nvGraphicFramePr>
          <p:cNvPr id="8" name="Table 7">
            <a:extLst>
              <a:ext uri="{FF2B5EF4-FFF2-40B4-BE49-F238E27FC236}">
                <a16:creationId xmlns:a16="http://schemas.microsoft.com/office/drawing/2014/main" id="{9BA3EAED-534E-41EF-A1AF-FEECE608E4C5}"/>
              </a:ext>
            </a:extLst>
          </p:cNvPr>
          <p:cNvGraphicFramePr>
            <a:graphicFrameLocks noGrp="1"/>
          </p:cNvGraphicFramePr>
          <p:nvPr/>
        </p:nvGraphicFramePr>
        <p:xfrm>
          <a:off x="838199" y="1474776"/>
          <a:ext cx="10567035" cy="5184442"/>
        </p:xfrm>
        <a:graphic>
          <a:graphicData uri="http://schemas.openxmlformats.org/drawingml/2006/table">
            <a:tbl>
              <a:tblPr/>
              <a:tblGrid>
                <a:gridCol w="2113407">
                  <a:extLst>
                    <a:ext uri="{9D8B030D-6E8A-4147-A177-3AD203B41FA5}">
                      <a16:colId xmlns:a16="http://schemas.microsoft.com/office/drawing/2014/main" val="1312541492"/>
                    </a:ext>
                  </a:extLst>
                </a:gridCol>
                <a:gridCol w="2113407">
                  <a:extLst>
                    <a:ext uri="{9D8B030D-6E8A-4147-A177-3AD203B41FA5}">
                      <a16:colId xmlns:a16="http://schemas.microsoft.com/office/drawing/2014/main" val="3469436605"/>
                    </a:ext>
                  </a:extLst>
                </a:gridCol>
                <a:gridCol w="2113407">
                  <a:extLst>
                    <a:ext uri="{9D8B030D-6E8A-4147-A177-3AD203B41FA5}">
                      <a16:colId xmlns:a16="http://schemas.microsoft.com/office/drawing/2014/main" val="427210925"/>
                    </a:ext>
                  </a:extLst>
                </a:gridCol>
                <a:gridCol w="2113407">
                  <a:extLst>
                    <a:ext uri="{9D8B030D-6E8A-4147-A177-3AD203B41FA5}">
                      <a16:colId xmlns:a16="http://schemas.microsoft.com/office/drawing/2014/main" val="1676018441"/>
                    </a:ext>
                  </a:extLst>
                </a:gridCol>
                <a:gridCol w="2113407">
                  <a:extLst>
                    <a:ext uri="{9D8B030D-6E8A-4147-A177-3AD203B41FA5}">
                      <a16:colId xmlns:a16="http://schemas.microsoft.com/office/drawing/2014/main" val="1767859846"/>
                    </a:ext>
                  </a:extLst>
                </a:gridCol>
              </a:tblGrid>
              <a:tr h="806247">
                <a:tc>
                  <a:txBody>
                    <a:bodyPr/>
                    <a:lstStyle/>
                    <a:p>
                      <a:pPr algn="just" fontAlgn="ctr"/>
                      <a:br>
                        <a:rPr lang="en-US" b="1" dirty="0">
                          <a:effectLst/>
                          <a:latin typeface="inherit"/>
                        </a:rPr>
                      </a:br>
                      <a:endParaRPr lang="en-US" b="0" dirty="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1" dirty="0" err="1">
                          <a:effectLst/>
                          <a:latin typeface="inherit"/>
                        </a:rPr>
                        <a:t>OpenEBS</a:t>
                      </a:r>
                      <a:endParaRPr lang="en-US" b="0" dirty="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n-US" b="1" dirty="0" err="1">
                          <a:effectLst/>
                          <a:latin typeface="inherit"/>
                        </a:rPr>
                        <a:t>PortWorx</a:t>
                      </a:r>
                      <a:endParaRPr lang="en-US" b="0" dirty="0">
                        <a:effectLst/>
                        <a:latin typeface="inherit"/>
                      </a:endParaRPr>
                    </a:p>
                    <a:p>
                      <a:pPr algn="just" fontAlgn="ctr"/>
                      <a:endParaRPr lang="en-US" b="0" dirty="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n-US" b="1" dirty="0">
                          <a:effectLst/>
                          <a:latin typeface="inherit"/>
                        </a:rPr>
                        <a:t>Rook</a:t>
                      </a:r>
                      <a:endParaRPr lang="en-US" b="0" dirty="0">
                        <a:effectLst/>
                        <a:latin typeface="inherit"/>
                      </a:endParaRPr>
                    </a:p>
                    <a:p>
                      <a:pPr algn="just" fontAlgn="ctr"/>
                      <a:endParaRPr lang="en-US" b="0" dirty="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err="1">
                          <a:effectLst/>
                          <a:latin typeface="inherit"/>
                        </a:rPr>
                        <a:t>Gluster</a:t>
                      </a:r>
                      <a:endParaRPr lang="en-US" b="0" dirty="0">
                        <a:effectLst/>
                        <a:latin typeface="inherit"/>
                      </a:endParaRPr>
                    </a:p>
                    <a:p>
                      <a:pPr algn="just"/>
                      <a:endParaRPr lang="en-US" dirty="0"/>
                    </a:p>
                  </a:txBody>
                  <a:tcPr>
                    <a:lnL w="7620" cap="flat" cmpd="sng" algn="ctr">
                      <a:solidFill>
                        <a:srgbClr val="000000"/>
                      </a:solidFill>
                      <a:prstDash val="solid"/>
                      <a:round/>
                      <a:headEnd type="none" w="med" len="med"/>
                      <a:tailEnd type="none" w="med" len="med"/>
                    </a:lnL>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1701"/>
                  </a:ext>
                </a:extLst>
              </a:tr>
              <a:tr h="806247">
                <a:tc>
                  <a:txBody>
                    <a:bodyPr/>
                    <a:lstStyle/>
                    <a:p>
                      <a:pPr algn="just" fontAlgn="ctr"/>
                      <a:r>
                        <a:rPr lang="en-US" b="1" dirty="0">
                          <a:effectLst/>
                          <a:latin typeface="inherit"/>
                        </a:rPr>
                        <a:t>License</a:t>
                      </a:r>
                      <a:endParaRPr lang="en-US" b="0" dirty="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dirty="0">
                          <a:effectLst/>
                          <a:latin typeface="inherit"/>
                        </a:rPr>
                        <a:t>Open source</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dirty="0">
                          <a:effectLst/>
                          <a:latin typeface="inherit"/>
                        </a:rPr>
                        <a:t>Commercial</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a:effectLst/>
                          <a:latin typeface="inherit"/>
                        </a:rPr>
                        <a:t>Open source</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a:effectLst/>
                          <a:latin typeface="inherit"/>
                        </a:rPr>
                        <a:t>Open source / Commercial</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39859671"/>
                  </a:ext>
                </a:extLst>
              </a:tr>
              <a:tr h="806247">
                <a:tc>
                  <a:txBody>
                    <a:bodyPr/>
                    <a:lstStyle/>
                    <a:p>
                      <a:pPr algn="just" fontAlgn="ctr"/>
                      <a:r>
                        <a:rPr lang="en-US" b="1">
                          <a:effectLst/>
                          <a:latin typeface="inherit"/>
                        </a:rPr>
                        <a:t>Support</a:t>
                      </a:r>
                      <a:endParaRPr lang="en-US" b="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u="none" strike="noStrike" dirty="0">
                          <a:solidFill>
                            <a:srgbClr val="00ABE8"/>
                          </a:solidFill>
                          <a:effectLst/>
                          <a:latin typeface="inherit"/>
                          <a:hlinkClick r:id="rId3"/>
                        </a:rPr>
                        <a:t>Slack Community</a:t>
                      </a:r>
                      <a:endParaRPr lang="en-US" b="0" dirty="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base"/>
                      <a:r>
                        <a:rPr lang="en-US" b="0" u="none" strike="noStrike">
                          <a:solidFill>
                            <a:srgbClr val="00ABE8"/>
                          </a:solidFill>
                          <a:effectLst/>
                          <a:latin typeface="inherit"/>
                          <a:hlinkClick r:id="rId4"/>
                        </a:rPr>
                        <a:t>Forum</a:t>
                      </a:r>
                      <a:r>
                        <a:rPr lang="en-US" b="0" u="none" strike="noStrike">
                          <a:solidFill>
                            <a:srgbClr val="00ABE8"/>
                          </a:solidFill>
                          <a:effectLst/>
                          <a:latin typeface="inherit"/>
                          <a:hlinkClick r:id="rId5"/>
                        </a:rPr>
                        <a:t>Slack</a:t>
                      </a:r>
                      <a:endParaRPr lang="en-US" b="0">
                        <a:effectLst/>
                        <a:latin typeface="inherit"/>
                      </a:endParaRPr>
                    </a:p>
                    <a:p>
                      <a:pPr algn="just" fontAlgn="base"/>
                      <a:r>
                        <a:rPr lang="en-US" b="0">
                          <a:effectLst/>
                          <a:latin typeface="inherit"/>
                        </a:rPr>
                        <a:t>Support Portal</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u="none" strike="noStrike">
                          <a:solidFill>
                            <a:srgbClr val="00ABE8"/>
                          </a:solidFill>
                          <a:effectLst/>
                          <a:latin typeface="inherit"/>
                          <a:hlinkClick r:id="rId6"/>
                        </a:rPr>
                        <a:t>Slack Community</a:t>
                      </a:r>
                      <a:endParaRPr lang="en-US" b="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a:effectLst/>
                          <a:latin typeface="inherit"/>
                        </a:rPr>
                        <a:t>RedHat Commercial Support</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55756381"/>
                  </a:ext>
                </a:extLst>
              </a:tr>
              <a:tr h="1268386">
                <a:tc>
                  <a:txBody>
                    <a:bodyPr/>
                    <a:lstStyle/>
                    <a:p>
                      <a:pPr algn="just" fontAlgn="ctr"/>
                      <a:r>
                        <a:rPr lang="en-US" b="1">
                          <a:effectLst/>
                          <a:latin typeface="inherit"/>
                        </a:rPr>
                        <a:t>Active Development</a:t>
                      </a:r>
                      <a:endParaRPr lang="en-US" b="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a:effectLst/>
                          <a:latin typeface="inherit"/>
                        </a:rPr>
                        <a:t>Yes</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dirty="0">
                          <a:effectLst/>
                          <a:latin typeface="inherit"/>
                        </a:rPr>
                        <a:t>Yes</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a:effectLst/>
                          <a:latin typeface="inherit"/>
                        </a:rPr>
                        <a:t>Yes</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a:effectLst/>
                          <a:latin typeface="inherit"/>
                        </a:rPr>
                        <a:t>Maintenance</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52769204"/>
                  </a:ext>
                </a:extLst>
              </a:tr>
              <a:tr h="1497315">
                <a:tc>
                  <a:txBody>
                    <a:bodyPr/>
                    <a:lstStyle/>
                    <a:p>
                      <a:pPr algn="just" fontAlgn="ctr"/>
                      <a:r>
                        <a:rPr lang="en-US" b="1">
                          <a:effectLst/>
                          <a:latin typeface="inherit"/>
                        </a:rPr>
                        <a:t>Supported Storage Engines</a:t>
                      </a:r>
                      <a:endParaRPr lang="en-US" b="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base"/>
                      <a:r>
                        <a:rPr lang="en-US" b="0">
                          <a:effectLst/>
                          <a:latin typeface="inherit"/>
                        </a:rPr>
                        <a:t>MayastorcStor</a:t>
                      </a:r>
                    </a:p>
                    <a:p>
                      <a:pPr algn="just" fontAlgn="base"/>
                      <a:r>
                        <a:rPr lang="en-US" b="0">
                          <a:effectLst/>
                          <a:latin typeface="inherit"/>
                        </a:rPr>
                        <a:t>Jiva</a:t>
                      </a:r>
                    </a:p>
                    <a:p>
                      <a:pPr algn="just" fontAlgn="base"/>
                      <a:r>
                        <a:rPr lang="en-US" b="0">
                          <a:effectLst/>
                          <a:latin typeface="inherit"/>
                        </a:rPr>
                        <a:t>Local PV</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endParaRPr lang="en-US" b="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base"/>
                      <a:r>
                        <a:rPr lang="en-US" b="0" dirty="0" err="1">
                          <a:effectLst/>
                          <a:latin typeface="inherit"/>
                        </a:rPr>
                        <a:t>CephCockroachDB</a:t>
                      </a:r>
                      <a:endParaRPr lang="en-US" b="0" dirty="0">
                        <a:effectLst/>
                        <a:latin typeface="inherit"/>
                      </a:endParaRPr>
                    </a:p>
                    <a:p>
                      <a:pPr algn="just" fontAlgn="base"/>
                      <a:r>
                        <a:rPr lang="en-US" b="0" dirty="0">
                          <a:effectLst/>
                          <a:latin typeface="inherit"/>
                        </a:rPr>
                        <a:t>Cassandra</a:t>
                      </a:r>
                    </a:p>
                    <a:p>
                      <a:pPr algn="just" fontAlgn="base"/>
                      <a:r>
                        <a:rPr lang="en-US" b="0" dirty="0">
                          <a:effectLst/>
                          <a:latin typeface="inherit"/>
                        </a:rPr>
                        <a:t>NFS</a:t>
                      </a:r>
                    </a:p>
                    <a:p>
                      <a:pPr algn="just" fontAlgn="base"/>
                      <a:r>
                        <a:rPr lang="en-US" b="0" dirty="0" err="1">
                          <a:effectLst/>
                          <a:latin typeface="inherit"/>
                        </a:rPr>
                        <a:t>YugabyteDB</a:t>
                      </a:r>
                      <a:endParaRPr lang="en-US" b="0" dirty="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a:endParaRPr lang="en-US" dirty="0"/>
                    </a:p>
                  </a:txBody>
                  <a:tcPr>
                    <a:lnL w="7620" cap="flat" cmpd="sng" algn="ctr">
                      <a:solidFill>
                        <a:srgbClr val="000000"/>
                      </a:solidFill>
                      <a:prstDash val="solid"/>
                      <a:round/>
                      <a:headEnd type="none" w="med" len="med"/>
                      <a:tailEnd type="none" w="med" len="med"/>
                    </a:lnL>
                    <a:lnT w="762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4054691148"/>
                  </a:ext>
                </a:extLst>
              </a:tr>
            </a:tbl>
          </a:graphicData>
        </a:graphic>
      </p:graphicFrame>
    </p:spTree>
    <p:extLst>
      <p:ext uri="{BB962C8B-B14F-4D97-AF65-F5344CB8AC3E}">
        <p14:creationId xmlns:p14="http://schemas.microsoft.com/office/powerpoint/2010/main" val="9969061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BD5C3-7275-43D5-A8A4-2D819B35EBC5}"/>
              </a:ext>
            </a:extLst>
          </p:cNvPr>
          <p:cNvSpPr>
            <a:spLocks noGrp="1"/>
          </p:cNvSpPr>
          <p:nvPr>
            <p:ph type="title"/>
          </p:nvPr>
        </p:nvSpPr>
        <p:spPr>
          <a:xfrm>
            <a:off x="571370" y="142957"/>
            <a:ext cx="11010816" cy="378411"/>
          </a:xfrm>
        </p:spPr>
        <p:txBody>
          <a:bodyPr/>
          <a:lstStyle/>
          <a:p>
            <a:r>
              <a:rPr lang="zh-CN" altLang="en-US" sz="3200" dirty="0"/>
              <a:t>需求维度分析</a:t>
            </a:r>
            <a:endParaRPr lang="en-US" sz="3200" dirty="0"/>
          </a:p>
        </p:txBody>
      </p:sp>
      <p:graphicFrame>
        <p:nvGraphicFramePr>
          <p:cNvPr id="4" name="Table 4">
            <a:extLst>
              <a:ext uri="{FF2B5EF4-FFF2-40B4-BE49-F238E27FC236}">
                <a16:creationId xmlns:a16="http://schemas.microsoft.com/office/drawing/2014/main" id="{954A4564-2766-4CD9-A921-66AB5C5E7637}"/>
              </a:ext>
            </a:extLst>
          </p:cNvPr>
          <p:cNvGraphicFramePr>
            <a:graphicFrameLocks noGrp="1"/>
          </p:cNvGraphicFramePr>
          <p:nvPr>
            <p:ph sz="quarter" idx="28"/>
          </p:nvPr>
        </p:nvGraphicFramePr>
        <p:xfrm>
          <a:off x="571500" y="755374"/>
          <a:ext cx="11494603" cy="8062594"/>
        </p:xfrm>
        <a:graphic>
          <a:graphicData uri="http://schemas.openxmlformats.org/drawingml/2006/table">
            <a:tbl>
              <a:tblPr firstRow="1" bandRow="1">
                <a:tableStyleId>{5940675A-B579-460E-94D1-54222C63F5DA}</a:tableStyleId>
              </a:tblPr>
              <a:tblGrid>
                <a:gridCol w="808044">
                  <a:extLst>
                    <a:ext uri="{9D8B030D-6E8A-4147-A177-3AD203B41FA5}">
                      <a16:colId xmlns:a16="http://schemas.microsoft.com/office/drawing/2014/main" val="2757116934"/>
                    </a:ext>
                  </a:extLst>
                </a:gridCol>
                <a:gridCol w="1357731">
                  <a:extLst>
                    <a:ext uri="{9D8B030D-6E8A-4147-A177-3AD203B41FA5}">
                      <a16:colId xmlns:a16="http://schemas.microsoft.com/office/drawing/2014/main" val="2416587878"/>
                    </a:ext>
                  </a:extLst>
                </a:gridCol>
                <a:gridCol w="1742565">
                  <a:extLst>
                    <a:ext uri="{9D8B030D-6E8A-4147-A177-3AD203B41FA5}">
                      <a16:colId xmlns:a16="http://schemas.microsoft.com/office/drawing/2014/main" val="3109900830"/>
                    </a:ext>
                  </a:extLst>
                </a:gridCol>
                <a:gridCol w="1767067">
                  <a:extLst>
                    <a:ext uri="{9D8B030D-6E8A-4147-A177-3AD203B41FA5}">
                      <a16:colId xmlns:a16="http://schemas.microsoft.com/office/drawing/2014/main" val="3775263220"/>
                    </a:ext>
                  </a:extLst>
                </a:gridCol>
                <a:gridCol w="1249072">
                  <a:extLst>
                    <a:ext uri="{9D8B030D-6E8A-4147-A177-3AD203B41FA5}">
                      <a16:colId xmlns:a16="http://schemas.microsoft.com/office/drawing/2014/main" val="1369111332"/>
                    </a:ext>
                  </a:extLst>
                </a:gridCol>
                <a:gridCol w="1595489">
                  <a:extLst>
                    <a:ext uri="{9D8B030D-6E8A-4147-A177-3AD203B41FA5}">
                      <a16:colId xmlns:a16="http://schemas.microsoft.com/office/drawing/2014/main" val="2589188449"/>
                    </a:ext>
                  </a:extLst>
                </a:gridCol>
                <a:gridCol w="2974635">
                  <a:extLst>
                    <a:ext uri="{9D8B030D-6E8A-4147-A177-3AD203B41FA5}">
                      <a16:colId xmlns:a16="http://schemas.microsoft.com/office/drawing/2014/main" val="1649146266"/>
                    </a:ext>
                  </a:extLst>
                </a:gridCol>
              </a:tblGrid>
              <a:tr h="522226">
                <a:tc>
                  <a:txBody>
                    <a:bodyPr/>
                    <a:lstStyle/>
                    <a:p>
                      <a:pPr algn="l"/>
                      <a:r>
                        <a:rPr lang="zh-CN" altLang="en-US" sz="1400" dirty="0"/>
                        <a:t>管理类型</a:t>
                      </a:r>
                      <a:endParaRPr lang="en-US" sz="1400" dirty="0"/>
                    </a:p>
                  </a:txBody>
                  <a:tcPr/>
                </a:tc>
                <a:tc>
                  <a:txBody>
                    <a:bodyPr/>
                    <a:lstStyle/>
                    <a:p>
                      <a:pPr algn="l"/>
                      <a:r>
                        <a:rPr lang="zh-CN" altLang="en-US" sz="1400" dirty="0"/>
                        <a:t>覆盖资源</a:t>
                      </a:r>
                      <a:endParaRPr lang="en-US" sz="1400" dirty="0"/>
                    </a:p>
                  </a:txBody>
                  <a:tcPr/>
                </a:tc>
                <a:tc>
                  <a:txBody>
                    <a:bodyPr/>
                    <a:lstStyle/>
                    <a:p>
                      <a:pPr algn="l"/>
                      <a:r>
                        <a:rPr lang="zh-CN" altLang="en-US" sz="1400" dirty="0"/>
                        <a:t>常见用例</a:t>
                      </a:r>
                      <a:endParaRPr lang="en-US" sz="1400" dirty="0"/>
                    </a:p>
                  </a:txBody>
                  <a:tcPr/>
                </a:tc>
                <a:tc>
                  <a:txBody>
                    <a:bodyPr/>
                    <a:lstStyle/>
                    <a:p>
                      <a:pPr algn="l"/>
                      <a:r>
                        <a:rPr lang="zh-CN" altLang="en-US" sz="1400" dirty="0"/>
                        <a:t>存储容量需求</a:t>
                      </a:r>
                      <a:endParaRPr lang="en-US" sz="1400" dirty="0"/>
                    </a:p>
                  </a:txBody>
                  <a:tcPr/>
                </a:tc>
                <a:tc>
                  <a:txBody>
                    <a:bodyPr/>
                    <a:lstStyle/>
                    <a:p>
                      <a:pPr algn="l"/>
                      <a:r>
                        <a:rPr lang="zh-CN" altLang="en-US" sz="1400" dirty="0"/>
                        <a:t>安全性、实时性要求</a:t>
                      </a:r>
                      <a:endParaRPr lang="en-US" sz="1400" dirty="0"/>
                    </a:p>
                  </a:txBody>
                  <a:tcPr/>
                </a:tc>
                <a:tc>
                  <a:txBody>
                    <a:bodyPr/>
                    <a:lstStyle/>
                    <a:p>
                      <a:pPr algn="l"/>
                      <a:r>
                        <a:rPr lang="zh-CN" altLang="en-US" sz="1400" dirty="0"/>
                        <a:t>读写模式和负载</a:t>
                      </a:r>
                      <a:endParaRPr lang="en-US" sz="1400" dirty="0"/>
                    </a:p>
                  </a:txBody>
                  <a:tcPr/>
                </a:tc>
                <a:tc>
                  <a:txBody>
                    <a:bodyPr/>
                    <a:lstStyle/>
                    <a:p>
                      <a:pPr algn="l"/>
                      <a:r>
                        <a:rPr lang="zh-CN" altLang="en-US" sz="1400" dirty="0"/>
                        <a:t>存储平台</a:t>
                      </a:r>
                      <a:endParaRPr lang="en-US" sz="1400" dirty="0"/>
                    </a:p>
                  </a:txBody>
                  <a:tcPr/>
                </a:tc>
                <a:extLst>
                  <a:ext uri="{0D108BD9-81ED-4DB2-BD59-A6C34878D82A}">
                    <a16:rowId xmlns:a16="http://schemas.microsoft.com/office/drawing/2014/main" val="946636095"/>
                  </a:ext>
                </a:extLst>
              </a:tr>
              <a:tr h="2164488">
                <a:tc>
                  <a:txBody>
                    <a:bodyPr/>
                    <a:lstStyle/>
                    <a:p>
                      <a:pPr algn="l"/>
                      <a:r>
                        <a:rPr lang="zh-CN" altLang="en-US" sz="1400" dirty="0"/>
                        <a:t>教学资源管理</a:t>
                      </a:r>
                      <a:r>
                        <a:rPr lang="en-US" altLang="zh-CN" sz="1400" dirty="0"/>
                        <a:t>/k12</a:t>
                      </a:r>
                      <a:endParaRPr lang="en-US" sz="1400" dirty="0"/>
                    </a:p>
                  </a:txBody>
                  <a:tcPr/>
                </a:tc>
                <a:tc>
                  <a:txBody>
                    <a:bodyPr/>
                    <a:lstStyle/>
                    <a:p>
                      <a:pPr algn="l"/>
                      <a:r>
                        <a:rPr lang="zh-CN" altLang="en-US" sz="1400" dirty="0"/>
                        <a:t>录播资源</a:t>
                      </a:r>
                      <a:r>
                        <a:rPr lang="en-US" altLang="zh-CN" sz="1400" dirty="0"/>
                        <a:t>(</a:t>
                      </a:r>
                      <a:r>
                        <a:rPr lang="zh-CN" altLang="en-US" sz="1400" dirty="0"/>
                        <a:t>点播、直播</a:t>
                      </a:r>
                      <a:r>
                        <a:rPr lang="en-US" altLang="zh-CN" sz="1400" dirty="0"/>
                        <a:t>)</a:t>
                      </a:r>
                    </a:p>
                    <a:p>
                      <a:pPr algn="l"/>
                      <a:r>
                        <a:rPr lang="zh-CN" altLang="en-US" sz="1400" dirty="0"/>
                        <a:t>互联网资源</a:t>
                      </a:r>
                      <a:endParaRPr lang="en-US" altLang="zh-CN" sz="1400" dirty="0"/>
                    </a:p>
                    <a:p>
                      <a:pPr algn="l"/>
                      <a:r>
                        <a:rPr lang="zh-CN" altLang="en-US" sz="1400" dirty="0"/>
                        <a:t>学校公共资源</a:t>
                      </a:r>
                      <a:endParaRPr lang="en-US" altLang="zh-CN" sz="1400" dirty="0"/>
                    </a:p>
                    <a:p>
                      <a:pPr algn="l"/>
                      <a:r>
                        <a:rPr lang="zh-CN" altLang="en-US" sz="1400" dirty="0"/>
                        <a:t>公共教学软件仓库</a:t>
                      </a:r>
                      <a:endParaRPr lang="en-US" altLang="zh-CN" sz="1400" dirty="0"/>
                    </a:p>
                    <a:p>
                      <a:pPr algn="l"/>
                      <a:r>
                        <a:rPr lang="zh-CN" altLang="en-US" sz="1400" dirty="0"/>
                        <a:t>老师个人存储</a:t>
                      </a:r>
                      <a:endParaRPr lang="en-US" altLang="zh-CN" sz="1400" dirty="0"/>
                    </a:p>
                    <a:p>
                      <a:pPr algn="l"/>
                      <a:r>
                        <a:rPr lang="zh-CN" altLang="en-US" sz="1400" dirty="0"/>
                        <a:t>学生个人存储</a:t>
                      </a:r>
                      <a:endParaRPr lang="en-US" altLang="zh-CN" sz="1400" dirty="0"/>
                    </a:p>
                    <a:p>
                      <a:pPr algn="l"/>
                      <a:r>
                        <a:rPr lang="zh-CN" altLang="en-US" sz="1400" dirty="0"/>
                        <a:t>虚拟机</a:t>
                      </a:r>
                      <a:r>
                        <a:rPr lang="en-US" altLang="zh-CN" sz="1400" dirty="0"/>
                        <a:t>Image</a:t>
                      </a:r>
                      <a:endParaRPr lang="en-US" sz="1400" dirty="0"/>
                    </a:p>
                  </a:txBody>
                  <a:tcPr/>
                </a:tc>
                <a:tc>
                  <a:txBody>
                    <a:bodyPr/>
                    <a:lstStyle/>
                    <a:p>
                      <a:pPr algn="l"/>
                      <a:r>
                        <a:rPr lang="zh-CN" altLang="en-US" sz="1400" dirty="0"/>
                        <a:t>点播、直播教学视频</a:t>
                      </a:r>
                      <a:endParaRPr lang="en-US" altLang="zh-CN" sz="1400" dirty="0"/>
                    </a:p>
                    <a:p>
                      <a:pPr algn="l"/>
                      <a:r>
                        <a:rPr lang="zh-CN" altLang="en-US" sz="1400" dirty="0"/>
                        <a:t>安装教学软件</a:t>
                      </a:r>
                      <a:endParaRPr lang="en-US" altLang="zh-CN" sz="1400" dirty="0"/>
                    </a:p>
                    <a:p>
                      <a:pPr algn="l"/>
                      <a:r>
                        <a:rPr lang="zh-CN" altLang="en-US" sz="1400" dirty="0"/>
                        <a:t>调取外部共享教学视频</a:t>
                      </a:r>
                      <a:endParaRPr lang="en-US" altLang="zh-CN" sz="1400" dirty="0"/>
                    </a:p>
                    <a:p>
                      <a:pPr algn="l"/>
                      <a:r>
                        <a:rPr lang="zh-CN" altLang="en-US" sz="1400" dirty="0"/>
                        <a:t>存取老师个人教学材料</a:t>
                      </a:r>
                      <a:endParaRPr lang="en-US" altLang="zh-CN" sz="1400" dirty="0"/>
                    </a:p>
                    <a:p>
                      <a:pPr algn="l"/>
                      <a:r>
                        <a:rPr lang="zh-CN" altLang="en-US" sz="1400" dirty="0"/>
                        <a:t>存钱学生个人材料</a:t>
                      </a:r>
                      <a:endParaRPr lang="en-US" altLang="zh-CN" sz="1400" dirty="0"/>
                    </a:p>
                    <a:p>
                      <a:pPr algn="l"/>
                      <a:r>
                        <a:rPr lang="zh-CN" altLang="en-US" sz="1400" dirty="0"/>
                        <a:t>授权、维护老师和学生虚拟机</a:t>
                      </a:r>
                      <a:r>
                        <a:rPr lang="en-US" altLang="zh-CN" sz="1400" dirty="0"/>
                        <a:t>Image</a:t>
                      </a:r>
                      <a:endParaRPr lang="en-US" sz="1400" dirty="0"/>
                    </a:p>
                  </a:txBody>
                  <a:tcPr/>
                </a:tc>
                <a:tc>
                  <a:txBody>
                    <a:bodyPr/>
                    <a:lstStyle/>
                    <a:p>
                      <a:pPr algn="l"/>
                      <a:r>
                        <a:rPr lang="zh-CN" altLang="en-US" sz="1400" dirty="0"/>
                        <a:t>视频类素材存储容量</a:t>
                      </a:r>
                      <a:r>
                        <a:rPr lang="en-US" altLang="zh-CN" sz="1400" dirty="0"/>
                        <a:t>: 100TB</a:t>
                      </a:r>
                    </a:p>
                    <a:p>
                      <a:pPr algn="l"/>
                      <a:r>
                        <a:rPr lang="zh-CN" altLang="en-US" sz="1400" dirty="0"/>
                        <a:t>软件仓库</a:t>
                      </a:r>
                      <a:r>
                        <a:rPr lang="en-US" altLang="zh-CN" sz="1400" dirty="0"/>
                        <a:t>: 10TB</a:t>
                      </a:r>
                    </a:p>
                    <a:p>
                      <a:pPr algn="l"/>
                      <a:r>
                        <a:rPr lang="zh-CN" altLang="en-US" sz="1400" dirty="0"/>
                        <a:t>外部视频本地缓存</a:t>
                      </a:r>
                      <a:r>
                        <a:rPr lang="en-US" altLang="zh-CN" sz="1400" dirty="0"/>
                        <a:t>: 100TB</a:t>
                      </a:r>
                    </a:p>
                    <a:p>
                      <a:pPr algn="l"/>
                      <a:r>
                        <a:rPr lang="zh-CN" altLang="en-US" sz="1400" dirty="0"/>
                        <a:t>老师个人存储</a:t>
                      </a:r>
                      <a:r>
                        <a:rPr lang="en-US" altLang="zh-CN" sz="1400" dirty="0"/>
                        <a:t>: 1TB</a:t>
                      </a:r>
                    </a:p>
                    <a:p>
                      <a:pPr algn="l"/>
                      <a:r>
                        <a:rPr lang="zh-CN" altLang="en-US" sz="1400" dirty="0"/>
                        <a:t>学生个人存储</a:t>
                      </a:r>
                      <a:r>
                        <a:rPr lang="en-US" altLang="zh-CN" sz="1400" dirty="0"/>
                        <a:t>: 50GB</a:t>
                      </a:r>
                      <a:endParaRPr lang="en-US" sz="1400" dirty="0"/>
                    </a:p>
                  </a:txBody>
                  <a:tcPr/>
                </a:tc>
                <a:tc>
                  <a:txBody>
                    <a:bodyPr/>
                    <a:lstStyle/>
                    <a:p>
                      <a:pPr algn="l"/>
                      <a:r>
                        <a:rPr lang="zh-CN" altLang="en-US" sz="1400" dirty="0"/>
                        <a:t>不可丢失 </a:t>
                      </a:r>
                      <a:r>
                        <a:rPr lang="en-US" altLang="zh-CN" sz="1400" dirty="0"/>
                        <a:t>+ </a:t>
                      </a:r>
                      <a:r>
                        <a:rPr lang="zh-CN" altLang="en-US" sz="1400" dirty="0"/>
                        <a:t>及时响应</a:t>
                      </a:r>
                      <a:endParaRPr lang="en-US" sz="1400" dirty="0"/>
                    </a:p>
                  </a:txBody>
                  <a:tcPr/>
                </a:tc>
                <a:tc>
                  <a:txBody>
                    <a:bodyPr/>
                    <a:lstStyle/>
                    <a:p>
                      <a:pPr algn="l"/>
                      <a:r>
                        <a:rPr lang="zh-CN" altLang="en-US" sz="1400" dirty="0"/>
                        <a:t>教学视频</a:t>
                      </a:r>
                      <a:r>
                        <a:rPr lang="en-US" altLang="zh-CN" sz="1400" dirty="0"/>
                        <a:t>: </a:t>
                      </a:r>
                      <a:r>
                        <a:rPr lang="zh-CN" altLang="en-US" sz="1400" dirty="0"/>
                        <a:t>文件存储形式，基本上是单点写，多点读使用模式；</a:t>
                      </a:r>
                      <a:endParaRPr lang="en-US" altLang="zh-CN" sz="1400" dirty="0"/>
                    </a:p>
                    <a:p>
                      <a:pPr algn="l"/>
                      <a:r>
                        <a:rPr lang="zh-CN" altLang="en-US" sz="1400" dirty="0"/>
                        <a:t>教学软件</a:t>
                      </a:r>
                      <a:r>
                        <a:rPr lang="en-US" altLang="zh-CN" sz="1400" dirty="0"/>
                        <a:t>: </a:t>
                      </a:r>
                      <a:r>
                        <a:rPr lang="zh-CN" altLang="en-US" sz="1400" dirty="0"/>
                        <a:t>对象存储形式，基本是单点写，多点读；</a:t>
                      </a:r>
                      <a:endParaRPr lang="en-US" altLang="zh-CN" sz="1400" dirty="0"/>
                    </a:p>
                    <a:p>
                      <a:pPr algn="l"/>
                      <a:r>
                        <a:rPr lang="zh-CN" altLang="en-US" sz="1400" dirty="0"/>
                        <a:t>个人信息</a:t>
                      </a:r>
                      <a:r>
                        <a:rPr lang="en-US" altLang="zh-CN" sz="1400" dirty="0"/>
                        <a:t>: </a:t>
                      </a:r>
                      <a:r>
                        <a:rPr lang="zh-CN" altLang="en-US" sz="1400" dirty="0"/>
                        <a:t>文档数据库形式，单点读</a:t>
                      </a:r>
                      <a:r>
                        <a:rPr lang="en-US" altLang="zh-CN" sz="1400" dirty="0"/>
                        <a:t>/</a:t>
                      </a:r>
                      <a:r>
                        <a:rPr lang="zh-CN" altLang="en-US" sz="1400" dirty="0"/>
                        <a:t>写</a:t>
                      </a:r>
                      <a:r>
                        <a:rPr lang="en-US" altLang="zh-CN" sz="1400" dirty="0"/>
                        <a:t>;</a:t>
                      </a:r>
                    </a:p>
                    <a:p>
                      <a:pPr algn="l"/>
                      <a:r>
                        <a:rPr lang="zh-CN" altLang="en-US" sz="1400" dirty="0"/>
                        <a:t>虚拟机</a:t>
                      </a:r>
                      <a:r>
                        <a:rPr lang="en-US" altLang="zh-CN" sz="1400" dirty="0"/>
                        <a:t>Image: </a:t>
                      </a:r>
                      <a:r>
                        <a:rPr lang="zh-CN" altLang="en-US" sz="1400" dirty="0"/>
                        <a:t>单点读写。</a:t>
                      </a:r>
                      <a:endParaRPr lang="en-US" sz="1400" dirty="0"/>
                    </a:p>
                  </a:txBody>
                  <a:tcPr/>
                </a:tc>
                <a:tc>
                  <a:txBody>
                    <a:bodyPr/>
                    <a:lstStyle/>
                    <a:p>
                      <a:pPr algn="l"/>
                      <a:r>
                        <a:rPr lang="zh-CN" altLang="en-US" sz="1400" dirty="0"/>
                        <a:t>文件存储</a:t>
                      </a:r>
                      <a:r>
                        <a:rPr lang="en-US" altLang="zh-CN" sz="1400" dirty="0"/>
                        <a:t>: HDFS, </a:t>
                      </a:r>
                      <a:r>
                        <a:rPr lang="en-US" altLang="zh-CN" sz="1400" dirty="0" err="1"/>
                        <a:t>GlusterFS</a:t>
                      </a:r>
                      <a:r>
                        <a:rPr lang="en-US" altLang="zh-CN" sz="1400" dirty="0"/>
                        <a:t> / NFS + </a:t>
                      </a:r>
                      <a:r>
                        <a:rPr lang="en-US" altLang="zh-CN" sz="1400" dirty="0" err="1"/>
                        <a:t>HeartBeat</a:t>
                      </a:r>
                      <a:r>
                        <a:rPr lang="en-US" altLang="zh-CN" sz="1400" dirty="0"/>
                        <a:t> + DRBD</a:t>
                      </a:r>
                      <a:endParaRPr lang="en-US" sz="1400" dirty="0"/>
                    </a:p>
                    <a:p>
                      <a:pPr algn="l"/>
                      <a:r>
                        <a:rPr lang="zh-CN" altLang="en-US" sz="1400" dirty="0"/>
                        <a:t>对象数据库</a:t>
                      </a:r>
                      <a:r>
                        <a:rPr lang="en-US" altLang="zh-CN" sz="1400" dirty="0"/>
                        <a:t>: MongoDB(</a:t>
                      </a:r>
                      <a:r>
                        <a:rPr lang="zh-CN" altLang="en-US" sz="1400" dirty="0"/>
                        <a:t>文档</a:t>
                      </a:r>
                      <a:r>
                        <a:rPr lang="en-US" altLang="zh-CN" sz="1400" dirty="0"/>
                        <a:t>) / Neo4J(</a:t>
                      </a:r>
                      <a:r>
                        <a:rPr lang="zh-CN" altLang="en-US" sz="1400" dirty="0"/>
                        <a:t>图</a:t>
                      </a:r>
                      <a:r>
                        <a:rPr lang="en-US" altLang="zh-CN" sz="1400" dirty="0"/>
                        <a:t>) / </a:t>
                      </a:r>
                      <a:r>
                        <a:rPr lang="en-US" altLang="zh-CN" sz="1400" dirty="0" err="1"/>
                        <a:t>EyeDB</a:t>
                      </a:r>
                      <a:r>
                        <a:rPr lang="en-US" altLang="zh-CN" sz="1400" dirty="0"/>
                        <a:t>(</a:t>
                      </a:r>
                      <a:r>
                        <a:rPr lang="zh-CN" altLang="en-US" sz="1400" dirty="0"/>
                        <a:t>对象</a:t>
                      </a:r>
                      <a:r>
                        <a:rPr lang="en-US" altLang="zh-CN" sz="1400" dirty="0"/>
                        <a:t>) etc. + </a:t>
                      </a:r>
                      <a:r>
                        <a:rPr lang="en-US" altLang="zh-CN" sz="1400" dirty="0" err="1"/>
                        <a:t>HeartBeat</a:t>
                      </a:r>
                      <a:r>
                        <a:rPr lang="en-US" altLang="zh-CN" sz="1400" dirty="0"/>
                        <a:t>/</a:t>
                      </a:r>
                      <a:r>
                        <a:rPr lang="en-US" altLang="zh-CN" sz="1400" dirty="0" err="1"/>
                        <a:t>Keepalived</a:t>
                      </a:r>
                      <a:r>
                        <a:rPr lang="en-US" altLang="zh-CN" sz="1400" dirty="0"/>
                        <a:t> + DRBD</a:t>
                      </a:r>
                    </a:p>
                    <a:p>
                      <a:pPr algn="l"/>
                      <a:r>
                        <a:rPr lang="zh-CN" altLang="en-US" sz="1400" dirty="0"/>
                        <a:t>虚拟机实例</a:t>
                      </a:r>
                      <a:r>
                        <a:rPr lang="en-US" altLang="zh-CN" sz="1400" dirty="0"/>
                        <a:t>mount</a:t>
                      </a:r>
                      <a:r>
                        <a:rPr lang="zh-CN" altLang="en-US" sz="1400" dirty="0"/>
                        <a:t>块设备</a:t>
                      </a:r>
                      <a:r>
                        <a:rPr lang="en-US" altLang="zh-CN" sz="1400" dirty="0"/>
                        <a:t>: Sheepdog / </a:t>
                      </a:r>
                      <a:r>
                        <a:rPr lang="en-US" altLang="zh-CN" sz="1400" dirty="0" err="1"/>
                        <a:t>Ceph</a:t>
                      </a:r>
                      <a:endParaRPr lang="en-US" altLang="zh-CN" sz="1400" dirty="0"/>
                    </a:p>
                    <a:p>
                      <a:pPr algn="l"/>
                      <a:endParaRPr lang="en-US" sz="1400" dirty="0"/>
                    </a:p>
                  </a:txBody>
                  <a:tcPr/>
                </a:tc>
                <a:extLst>
                  <a:ext uri="{0D108BD9-81ED-4DB2-BD59-A6C34878D82A}">
                    <a16:rowId xmlns:a16="http://schemas.microsoft.com/office/drawing/2014/main" val="980151825"/>
                  </a:ext>
                </a:extLst>
              </a:tr>
              <a:tr h="918399">
                <a:tc>
                  <a:txBody>
                    <a:bodyPr/>
                    <a:lstStyle/>
                    <a:p>
                      <a:pPr algn="l"/>
                      <a:r>
                        <a:rPr lang="zh-CN" altLang="en-US" sz="1400" dirty="0"/>
                        <a:t>教育行政管理</a:t>
                      </a:r>
                      <a:r>
                        <a:rPr lang="en-US" altLang="zh-CN" sz="1400" dirty="0"/>
                        <a:t>/k12</a:t>
                      </a:r>
                      <a:endParaRPr lang="en-US" sz="1400" dirty="0"/>
                    </a:p>
                  </a:txBody>
                  <a:tcPr/>
                </a:tc>
                <a:tc>
                  <a:txBody>
                    <a:bodyPr/>
                    <a:lstStyle/>
                    <a:p>
                      <a:pPr algn="l"/>
                      <a:r>
                        <a:rPr lang="zh-CN" altLang="en-US" sz="1400" dirty="0"/>
                        <a:t>教师、学生、课程、考试、教室</a:t>
                      </a:r>
                      <a:endParaRPr lang="en-US" sz="1400" dirty="0"/>
                    </a:p>
                  </a:txBody>
                  <a:tcPr/>
                </a:tc>
                <a:tc>
                  <a:txBody>
                    <a:bodyPr/>
                    <a:lstStyle/>
                    <a:p>
                      <a:pPr algn="l"/>
                      <a:r>
                        <a:rPr lang="zh-CN" altLang="en-US" sz="1400" dirty="0"/>
                        <a:t>以不同的维度进行统计分析</a:t>
                      </a:r>
                      <a:endParaRPr lang="en-US" altLang="zh-CN" sz="1400" dirty="0"/>
                    </a:p>
                    <a:p>
                      <a:pPr algn="l"/>
                      <a:r>
                        <a:rPr lang="zh-CN" altLang="en-US" sz="1400" dirty="0"/>
                        <a:t>对老师、学生、课程、教室组合安排</a:t>
                      </a:r>
                      <a:endParaRPr lang="en-US" sz="1400" dirty="0"/>
                    </a:p>
                  </a:txBody>
                  <a:tcPr/>
                </a:tc>
                <a:tc>
                  <a:txBody>
                    <a:bodyPr/>
                    <a:lstStyle/>
                    <a:p>
                      <a:pPr algn="l"/>
                      <a:r>
                        <a:rPr lang="zh-CN" altLang="en-US" sz="1400" dirty="0"/>
                        <a:t>关系型数据库存储容量</a:t>
                      </a:r>
                      <a:r>
                        <a:rPr lang="en-US" altLang="zh-CN" sz="1400" dirty="0"/>
                        <a:t>: 10GB</a:t>
                      </a:r>
                      <a:endParaRPr lang="en-US" sz="1400" dirty="0"/>
                    </a:p>
                  </a:txBody>
                  <a:tcPr/>
                </a:tc>
                <a:tc>
                  <a:txBody>
                    <a:bodyPr/>
                    <a:lstStyle/>
                    <a:p>
                      <a:pPr algn="l"/>
                      <a:r>
                        <a:rPr lang="zh-CN" altLang="en-US" sz="1400" dirty="0"/>
                        <a:t>不可丢失</a:t>
                      </a:r>
                      <a:endParaRPr lang="en-US" sz="1400" dirty="0"/>
                    </a:p>
                  </a:txBody>
                  <a:tcPr/>
                </a:tc>
                <a:tc>
                  <a:txBody>
                    <a:bodyPr/>
                    <a:lstStyle/>
                    <a:p>
                      <a:pPr algn="l"/>
                      <a:r>
                        <a:rPr lang="zh-CN" altLang="en-US" sz="1400" dirty="0"/>
                        <a:t>单点读</a:t>
                      </a:r>
                      <a:r>
                        <a:rPr lang="en-US" altLang="zh-CN" sz="1400" dirty="0"/>
                        <a:t>/</a:t>
                      </a:r>
                      <a:r>
                        <a:rPr lang="zh-CN" altLang="en-US" sz="1400" dirty="0"/>
                        <a:t>写。</a:t>
                      </a:r>
                      <a:endParaRPr lang="en-US" sz="1400" dirty="0"/>
                    </a:p>
                  </a:txBody>
                  <a:tcPr/>
                </a:tc>
                <a:tc>
                  <a:txBody>
                    <a:bodyPr/>
                    <a:lstStyle/>
                    <a:p>
                      <a:pPr algn="l"/>
                      <a:r>
                        <a:rPr lang="zh-CN" altLang="en-US" sz="1400" dirty="0"/>
                        <a:t>关系数据库</a:t>
                      </a:r>
                      <a:r>
                        <a:rPr lang="en-US" altLang="zh-CN" sz="1400" dirty="0"/>
                        <a:t>: MySQL / PostgreSQL + </a:t>
                      </a:r>
                      <a:r>
                        <a:rPr lang="en-US" altLang="zh-CN" sz="1400" dirty="0" err="1"/>
                        <a:t>HeartBeat</a:t>
                      </a:r>
                      <a:r>
                        <a:rPr lang="en-US" altLang="zh-CN" sz="1400" dirty="0"/>
                        <a:t> + DRBD</a:t>
                      </a:r>
                      <a:endParaRPr lang="en-US" sz="1400" dirty="0"/>
                    </a:p>
                  </a:txBody>
                  <a:tcPr/>
                </a:tc>
                <a:extLst>
                  <a:ext uri="{0D108BD9-81ED-4DB2-BD59-A6C34878D82A}">
                    <a16:rowId xmlns:a16="http://schemas.microsoft.com/office/drawing/2014/main" val="79784871"/>
                  </a:ext>
                </a:extLst>
              </a:tr>
              <a:tr h="1100834">
                <a:tc>
                  <a:txBody>
                    <a:bodyPr/>
                    <a:lstStyle/>
                    <a:p>
                      <a:pPr algn="l"/>
                      <a:r>
                        <a:rPr lang="zh-CN" altLang="en-US" sz="1400" dirty="0"/>
                        <a:t>学校信息服务</a:t>
                      </a:r>
                      <a:r>
                        <a:rPr lang="en-US" altLang="zh-CN" sz="1400" dirty="0"/>
                        <a:t>/k12</a:t>
                      </a:r>
                      <a:endParaRPr lang="en-US" sz="1400" dirty="0"/>
                    </a:p>
                  </a:txBody>
                  <a:tcPr/>
                </a:tc>
                <a:tc>
                  <a:txBody>
                    <a:bodyPr/>
                    <a:lstStyle/>
                    <a:p>
                      <a:pPr algn="l"/>
                      <a:r>
                        <a:rPr lang="zh-CN" altLang="en-US" sz="1400" dirty="0"/>
                        <a:t>学校公开信息</a:t>
                      </a:r>
                      <a:r>
                        <a:rPr lang="en-US" altLang="zh-CN" sz="1400" dirty="0"/>
                        <a:t>(</a:t>
                      </a:r>
                      <a:r>
                        <a:rPr lang="zh-CN" altLang="en-US" sz="1400" dirty="0"/>
                        <a:t>招聘、招生、学科建设、荣誉、重要通知</a:t>
                      </a:r>
                      <a:r>
                        <a:rPr lang="en-US" altLang="zh-CN" sz="1400" dirty="0"/>
                        <a:t>)</a:t>
                      </a:r>
                      <a:r>
                        <a:rPr lang="zh-CN" altLang="en-US" sz="1400" dirty="0"/>
                        <a:t>发布</a:t>
                      </a:r>
                      <a:endParaRPr lang="en-US" sz="1400" dirty="0"/>
                    </a:p>
                  </a:txBody>
                  <a:tcPr/>
                </a:tc>
                <a:tc>
                  <a:txBody>
                    <a:bodyPr/>
                    <a:lstStyle/>
                    <a:p>
                      <a:pPr algn="l"/>
                      <a:r>
                        <a:rPr lang="zh-CN" altLang="en-US" sz="1400" dirty="0"/>
                        <a:t>以网页、电子广告屏和手机应用的方式单向发布</a:t>
                      </a:r>
                      <a:r>
                        <a:rPr lang="en-US" altLang="zh-CN" sz="1400" dirty="0"/>
                        <a:t>(</a:t>
                      </a:r>
                      <a:r>
                        <a:rPr lang="zh-CN" altLang="en-US" sz="1400" dirty="0"/>
                        <a:t>推送</a:t>
                      </a:r>
                      <a:r>
                        <a:rPr lang="en-US" altLang="zh-CN" sz="1400" dirty="0"/>
                        <a:t>)</a:t>
                      </a:r>
                    </a:p>
                    <a:p>
                      <a:pPr algn="l"/>
                      <a:r>
                        <a:rPr lang="zh-CN" altLang="en-US" sz="1400" dirty="0"/>
                        <a:t>实时监控服务状态</a:t>
                      </a:r>
                      <a:endParaRPr lang="en-US" sz="1400" dirty="0"/>
                    </a:p>
                  </a:txBody>
                  <a:tcPr/>
                </a:tc>
                <a:tc>
                  <a:txBody>
                    <a:bodyPr/>
                    <a:lstStyle/>
                    <a:p>
                      <a:pPr algn="l"/>
                      <a:r>
                        <a:rPr lang="zh-CN" altLang="en-US" sz="1400" dirty="0"/>
                        <a:t>对象数据库存储容量</a:t>
                      </a:r>
                      <a:r>
                        <a:rPr lang="en-US" altLang="zh-CN" sz="1400" dirty="0"/>
                        <a:t>: 10GB</a:t>
                      </a:r>
                      <a:endParaRPr lang="en-US" sz="1400" dirty="0"/>
                    </a:p>
                  </a:txBody>
                  <a:tcPr/>
                </a:tc>
                <a:tc>
                  <a:txBody>
                    <a:bodyPr/>
                    <a:lstStyle/>
                    <a:p>
                      <a:pPr algn="l"/>
                      <a:r>
                        <a:rPr lang="zh-CN" altLang="en-US" sz="1400" dirty="0"/>
                        <a:t>不可丢失</a:t>
                      </a:r>
                      <a:endParaRPr lang="en-US" sz="1400" dirty="0"/>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zh-CN" altLang="en-US" sz="1400" dirty="0"/>
                        <a:t>单点写，多点读。</a:t>
                      </a:r>
                      <a:endParaRPr lang="en-US" sz="1400" dirty="0"/>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zh-CN" altLang="en-US" sz="1400" dirty="0"/>
                        <a:t>对象数据库</a:t>
                      </a:r>
                      <a:r>
                        <a:rPr lang="en-US" altLang="zh-CN" sz="1400" dirty="0"/>
                        <a:t>: </a:t>
                      </a:r>
                      <a:r>
                        <a:rPr lang="en-US" sz="1400" dirty="0"/>
                        <a:t>MongoDB(</a:t>
                      </a:r>
                      <a:r>
                        <a:rPr lang="zh-CN" altLang="en-US" sz="1400" dirty="0"/>
                        <a:t>文档</a:t>
                      </a:r>
                      <a:r>
                        <a:rPr lang="en-US" altLang="zh-CN" sz="1400" dirty="0"/>
                        <a:t>) / </a:t>
                      </a:r>
                      <a:r>
                        <a:rPr lang="en-US" sz="1400" dirty="0"/>
                        <a:t>Neo4J(</a:t>
                      </a:r>
                      <a:r>
                        <a:rPr lang="zh-CN" altLang="en-US" sz="1400" dirty="0"/>
                        <a:t>图</a:t>
                      </a:r>
                      <a:r>
                        <a:rPr lang="en-US" altLang="zh-CN" sz="1400" dirty="0"/>
                        <a:t>) / </a:t>
                      </a:r>
                      <a:r>
                        <a:rPr lang="en-US" sz="1400" dirty="0" err="1"/>
                        <a:t>EyeDB</a:t>
                      </a:r>
                      <a:r>
                        <a:rPr lang="en-US" sz="1400" dirty="0"/>
                        <a:t>(</a:t>
                      </a:r>
                      <a:r>
                        <a:rPr lang="zh-CN" altLang="en-US" sz="1400" dirty="0"/>
                        <a:t>对象</a:t>
                      </a:r>
                      <a:r>
                        <a:rPr lang="en-US" altLang="zh-CN" sz="1400" dirty="0"/>
                        <a:t>) </a:t>
                      </a:r>
                      <a:r>
                        <a:rPr lang="en-US" sz="1400" dirty="0"/>
                        <a:t>etc. + </a:t>
                      </a:r>
                      <a:r>
                        <a:rPr lang="en-US" sz="1400" dirty="0" err="1"/>
                        <a:t>HeartBeat</a:t>
                      </a:r>
                      <a:r>
                        <a:rPr lang="en-US" sz="1400" dirty="0"/>
                        <a:t>/</a:t>
                      </a:r>
                      <a:r>
                        <a:rPr lang="en-US" sz="1400" dirty="0" err="1"/>
                        <a:t>Keepalived</a:t>
                      </a:r>
                      <a:r>
                        <a:rPr lang="en-US" sz="1400" dirty="0"/>
                        <a:t> + DRBD</a:t>
                      </a:r>
                    </a:p>
                  </a:txBody>
                  <a:tcPr/>
                </a:tc>
                <a:extLst>
                  <a:ext uri="{0D108BD9-81ED-4DB2-BD59-A6C34878D82A}">
                    <a16:rowId xmlns:a16="http://schemas.microsoft.com/office/drawing/2014/main" val="3672305622"/>
                  </a:ext>
                </a:extLst>
              </a:tr>
              <a:tr h="909394">
                <a:tc>
                  <a:txBody>
                    <a:bodyPr/>
                    <a:lstStyle/>
                    <a:p>
                      <a:pPr algn="l"/>
                      <a:r>
                        <a:rPr lang="zh-CN" altLang="en-US" sz="1400" dirty="0"/>
                        <a:t>物业管理</a:t>
                      </a:r>
                      <a:endParaRPr lang="en-US" sz="1400" dirty="0"/>
                    </a:p>
                  </a:txBody>
                  <a:tcPr/>
                </a:tc>
                <a:tc>
                  <a:txBody>
                    <a:bodyPr/>
                    <a:lstStyle/>
                    <a:p>
                      <a:pPr algn="l"/>
                      <a:r>
                        <a:rPr lang="zh-CN" altLang="en-US" sz="1400" dirty="0"/>
                        <a:t>教室、办公室、宿舍</a:t>
                      </a:r>
                      <a:endParaRPr lang="en-US" sz="1400" dirty="0"/>
                    </a:p>
                  </a:txBody>
                  <a:tcPr/>
                </a:tc>
                <a:tc>
                  <a:txBody>
                    <a:bodyPr/>
                    <a:lstStyle/>
                    <a:p>
                      <a:pPr algn="l"/>
                      <a:r>
                        <a:rPr lang="zh-CN" altLang="en-US" sz="1400" dirty="0"/>
                        <a:t>定期采样资源配置的使用状态</a:t>
                      </a:r>
                      <a:r>
                        <a:rPr lang="en-US" altLang="zh-CN" sz="1400" dirty="0"/>
                        <a:t>(</a:t>
                      </a:r>
                      <a:r>
                        <a:rPr lang="zh-CN" altLang="en-US" sz="1400" dirty="0"/>
                        <a:t>比如，教室里面各项设备的工作状态等</a:t>
                      </a:r>
                      <a:r>
                        <a:rPr lang="en-US" altLang="zh-CN" sz="1400" dirty="0"/>
                        <a:t>)</a:t>
                      </a:r>
                      <a:endParaRPr lang="en-US" sz="1400" dirty="0"/>
                    </a:p>
                  </a:txBody>
                  <a:tcPr/>
                </a:tc>
                <a:tc>
                  <a:txBody>
                    <a:bodyPr/>
                    <a:lstStyle/>
                    <a:p>
                      <a:pPr algn="l"/>
                      <a:r>
                        <a:rPr lang="zh-CN" altLang="en-US" sz="1400" dirty="0"/>
                        <a:t>时间序列数据库容量</a:t>
                      </a:r>
                      <a:r>
                        <a:rPr lang="en-US" altLang="zh-CN" sz="1400" dirty="0"/>
                        <a:t>: 10GB</a:t>
                      </a:r>
                      <a:endParaRPr lang="en-US" sz="1400" dirty="0"/>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zh-CN" altLang="en-US" sz="1400" dirty="0"/>
                        <a:t>不可丢失</a:t>
                      </a:r>
                      <a:endParaRPr lang="en-US" sz="1400" dirty="0"/>
                    </a:p>
                    <a:p>
                      <a:pPr algn="l"/>
                      <a:endParaRPr lang="en-US" sz="1400" dirty="0"/>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zh-CN" altLang="en-US" sz="1400" dirty="0"/>
                        <a:t>单点写，多点读。</a:t>
                      </a:r>
                      <a:endParaRPr lang="en-US" sz="1400" dirty="0"/>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zh-CN" altLang="en-US" sz="1400" dirty="0"/>
                        <a:t>日志存储</a:t>
                      </a:r>
                      <a:r>
                        <a:rPr lang="en-US" altLang="zh-CN" sz="1400" dirty="0"/>
                        <a:t>: </a:t>
                      </a:r>
                      <a:r>
                        <a:rPr lang="en-US" altLang="zh-CN" sz="1400" dirty="0" err="1"/>
                        <a:t>InfluxDB</a:t>
                      </a:r>
                      <a:r>
                        <a:rPr lang="en-US" altLang="zh-CN" sz="1400" dirty="0"/>
                        <a:t> (</a:t>
                      </a:r>
                      <a:r>
                        <a:rPr lang="zh-CN" altLang="en-US" sz="1400" dirty="0"/>
                        <a:t>完整的集群存储</a:t>
                      </a:r>
                      <a:r>
                        <a:rPr lang="en-US" altLang="zh-CN" sz="1400" dirty="0"/>
                        <a:t>) / Flume + HDFS / S3 / … 12 types sinks</a:t>
                      </a:r>
                    </a:p>
                    <a:p>
                      <a:pPr marL="0" marR="0" lvl="0" indent="0" algn="l" defTabSz="609600" eaLnBrk="1" fontAlgn="auto" latinLnBrk="0" hangingPunct="1">
                        <a:lnSpc>
                          <a:spcPct val="100000"/>
                        </a:lnSpc>
                        <a:spcBef>
                          <a:spcPts val="0"/>
                        </a:spcBef>
                        <a:spcAft>
                          <a:spcPts val="0"/>
                        </a:spcAft>
                        <a:buClrTx/>
                        <a:buSzTx/>
                        <a:buFontTx/>
                        <a:buNone/>
                        <a:tabLst/>
                        <a:defRPr/>
                      </a:pPr>
                      <a:r>
                        <a:rPr lang="zh-CN" altLang="en-US" sz="1400" dirty="0"/>
                        <a:t>可选的实时</a:t>
                      </a:r>
                      <a:r>
                        <a:rPr lang="en-US" altLang="zh-CN" sz="1400" dirty="0"/>
                        <a:t>/</a:t>
                      </a:r>
                      <a:r>
                        <a:rPr lang="zh-CN" altLang="en-US" sz="1400" dirty="0"/>
                        <a:t>时序数据库</a:t>
                      </a:r>
                      <a:r>
                        <a:rPr lang="en-US" altLang="zh-CN" sz="1400" dirty="0"/>
                        <a:t>: Druid.io</a:t>
                      </a:r>
                      <a:r>
                        <a:rPr lang="zh-CN" altLang="en-US" sz="1400" dirty="0"/>
                        <a:t>、</a:t>
                      </a:r>
                      <a:r>
                        <a:rPr lang="en-US" altLang="zh-CN" sz="1400" dirty="0" err="1"/>
                        <a:t>OpenTSDB</a:t>
                      </a:r>
                      <a:r>
                        <a:rPr lang="en-US" altLang="zh-CN" sz="1400" dirty="0"/>
                        <a:t>, </a:t>
                      </a:r>
                      <a:r>
                        <a:rPr lang="zh-CN" altLang="en-US" sz="1400" dirty="0"/>
                        <a:t>清华</a:t>
                      </a:r>
                      <a:r>
                        <a:rPr lang="en-US" altLang="zh-CN" sz="1400" dirty="0"/>
                        <a:t>IOTDB</a:t>
                      </a:r>
                      <a:endParaRPr lang="en-US" sz="1400" dirty="0"/>
                    </a:p>
                  </a:txBody>
                  <a:tcPr/>
                </a:tc>
                <a:extLst>
                  <a:ext uri="{0D108BD9-81ED-4DB2-BD59-A6C34878D82A}">
                    <a16:rowId xmlns:a16="http://schemas.microsoft.com/office/drawing/2014/main" val="1146689637"/>
                  </a:ext>
                </a:extLst>
              </a:tr>
              <a:tr h="513224">
                <a:tc>
                  <a:txBody>
                    <a:bodyPr/>
                    <a:lstStyle/>
                    <a:p>
                      <a:pPr algn="l"/>
                      <a:r>
                        <a:rPr lang="zh-CN" altLang="en-US" sz="1400" dirty="0"/>
                        <a:t>安全监控</a:t>
                      </a:r>
                      <a:r>
                        <a:rPr lang="en-US" altLang="zh-CN" sz="1400" dirty="0"/>
                        <a:t>/k12</a:t>
                      </a:r>
                      <a:endParaRPr lang="en-US" sz="1400" dirty="0"/>
                    </a:p>
                  </a:txBody>
                  <a:tcPr/>
                </a:tc>
                <a:tc>
                  <a:txBody>
                    <a:bodyPr/>
                    <a:lstStyle/>
                    <a:p>
                      <a:pPr algn="l"/>
                      <a:r>
                        <a:rPr lang="zh-CN" altLang="en-US" sz="1400" dirty="0"/>
                        <a:t>重要监控节点</a:t>
                      </a:r>
                      <a:endParaRPr lang="en-US" sz="1400" dirty="0"/>
                    </a:p>
                  </a:txBody>
                  <a:tcPr/>
                </a:tc>
                <a:tc>
                  <a:txBody>
                    <a:bodyPr/>
                    <a:lstStyle/>
                    <a:p>
                      <a:pPr algn="l"/>
                      <a:r>
                        <a:rPr lang="zh-CN" altLang="en-US" sz="1400" dirty="0"/>
                        <a:t>实时监控并保存监控视频</a:t>
                      </a:r>
                      <a:endParaRPr lang="en-US" sz="1400" dirty="0"/>
                    </a:p>
                  </a:txBody>
                  <a:tcPr/>
                </a:tc>
                <a:tc>
                  <a:txBody>
                    <a:bodyPr/>
                    <a:lstStyle/>
                    <a:p>
                      <a:pPr algn="l"/>
                      <a:endParaRPr lang="en-US" sz="1400" dirty="0"/>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zh-CN" altLang="en-US" sz="1400" dirty="0"/>
                        <a:t>不可丢失</a:t>
                      </a:r>
                      <a:r>
                        <a:rPr lang="en-US" altLang="zh-CN" sz="1400" dirty="0"/>
                        <a:t> + </a:t>
                      </a:r>
                      <a:r>
                        <a:rPr lang="zh-CN" altLang="en-US" sz="1400" dirty="0"/>
                        <a:t>实时存储</a:t>
                      </a:r>
                      <a:endParaRPr lang="en-US" sz="1400" dirty="0"/>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zh-CN" altLang="en-US" sz="1400" dirty="0"/>
                        <a:t>单点读</a:t>
                      </a:r>
                      <a:r>
                        <a:rPr lang="en-US" altLang="zh-CN" sz="1400" dirty="0"/>
                        <a:t>/</a:t>
                      </a:r>
                      <a:r>
                        <a:rPr lang="zh-CN" altLang="en-US" sz="1400" dirty="0"/>
                        <a:t>写。</a:t>
                      </a:r>
                      <a:endParaRPr lang="en-US" sz="1400" dirty="0"/>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zh-CN" altLang="en-US" sz="1400" dirty="0"/>
                        <a:t>监控分析</a:t>
                      </a:r>
                      <a:r>
                        <a:rPr lang="en-US" altLang="zh-CN" sz="1400" dirty="0"/>
                        <a:t>: Flume + HDFS / S3 / … 12 types sinks</a:t>
                      </a:r>
                      <a:endParaRPr lang="en-US" sz="1400" dirty="0"/>
                    </a:p>
                  </a:txBody>
                  <a:tcPr/>
                </a:tc>
                <a:extLst>
                  <a:ext uri="{0D108BD9-81ED-4DB2-BD59-A6C34878D82A}">
                    <a16:rowId xmlns:a16="http://schemas.microsoft.com/office/drawing/2014/main" val="3216396568"/>
                  </a:ext>
                </a:extLst>
              </a:tr>
              <a:tr h="1109088">
                <a:tc>
                  <a:txBody>
                    <a:bodyPr/>
                    <a:lstStyle/>
                    <a:p>
                      <a:pPr algn="l"/>
                      <a:r>
                        <a:rPr lang="zh-CN" altLang="en-US" sz="1400" dirty="0"/>
                        <a:t>后勤管理</a:t>
                      </a:r>
                      <a:endParaRPr lang="en-US" sz="1400" dirty="0"/>
                    </a:p>
                  </a:txBody>
                  <a:tcPr/>
                </a:tc>
                <a:tc>
                  <a:txBody>
                    <a:bodyPr/>
                    <a:lstStyle/>
                    <a:p>
                      <a:pPr algn="l"/>
                      <a:r>
                        <a:rPr lang="zh-CN" altLang="en-US" sz="1400" dirty="0"/>
                        <a:t>食堂、宿舍和学生、老师消费账号</a:t>
                      </a:r>
                      <a:endParaRPr lang="en-US" sz="1400" dirty="0"/>
                    </a:p>
                  </a:txBody>
                  <a:tcPr/>
                </a:tc>
                <a:tc>
                  <a:txBody>
                    <a:bodyPr/>
                    <a:lstStyle/>
                    <a:p>
                      <a:pPr algn="l"/>
                      <a:endParaRPr lang="en-US" sz="1400" dirty="0"/>
                    </a:p>
                  </a:txBody>
                  <a:tcPr/>
                </a:tc>
                <a:tc>
                  <a:txBody>
                    <a:bodyPr/>
                    <a:lstStyle/>
                    <a:p>
                      <a:pPr algn="l"/>
                      <a:r>
                        <a:rPr lang="zh-CN" altLang="en-US" sz="1400" dirty="0"/>
                        <a:t>关系型数据库存储容量</a:t>
                      </a:r>
                      <a:r>
                        <a:rPr lang="en-US" altLang="zh-CN" sz="1400" dirty="0"/>
                        <a:t>: 10GB</a:t>
                      </a:r>
                    </a:p>
                  </a:txBody>
                  <a:tcPr/>
                </a:tc>
                <a:tc>
                  <a:txBody>
                    <a:bodyPr/>
                    <a:lstStyle/>
                    <a:p>
                      <a:pPr algn="l"/>
                      <a:r>
                        <a:rPr lang="zh-CN" altLang="en-US" sz="1400" dirty="0"/>
                        <a:t>不可丢失</a:t>
                      </a:r>
                      <a:endParaRPr lang="en-US" sz="1400" dirty="0"/>
                    </a:p>
                  </a:txBody>
                  <a:tcPr/>
                </a:tc>
                <a:tc>
                  <a:txBody>
                    <a:bodyPr/>
                    <a:lstStyle/>
                    <a:p>
                      <a:pPr algn="l"/>
                      <a:r>
                        <a:rPr lang="zh-CN" altLang="en-US" sz="1400" dirty="0"/>
                        <a:t>单点写，多点读。</a:t>
                      </a:r>
                      <a:endParaRPr lang="en-US" sz="1400" dirty="0"/>
                    </a:p>
                  </a:txBody>
                  <a:tcPr/>
                </a:tc>
                <a:tc>
                  <a:txBody>
                    <a:bodyPr/>
                    <a:lstStyle/>
                    <a:p>
                      <a:pPr algn="l"/>
                      <a:r>
                        <a:rPr lang="zh-CN" altLang="en-US" sz="1400" dirty="0"/>
                        <a:t>关系数据库</a:t>
                      </a:r>
                      <a:r>
                        <a:rPr lang="en-US" altLang="zh-CN" sz="1400" dirty="0"/>
                        <a:t>: </a:t>
                      </a:r>
                      <a:r>
                        <a:rPr lang="en-US" sz="1400" dirty="0"/>
                        <a:t>MySQL / PostgreSQL + </a:t>
                      </a:r>
                      <a:r>
                        <a:rPr lang="en-US" sz="1400" dirty="0" err="1"/>
                        <a:t>HeartBeat</a:t>
                      </a:r>
                      <a:r>
                        <a:rPr lang="en-US" sz="1400" dirty="0"/>
                        <a:t>/</a:t>
                      </a:r>
                      <a:r>
                        <a:rPr lang="en-US" sz="1400" dirty="0" err="1"/>
                        <a:t>Keepalived</a:t>
                      </a:r>
                      <a:r>
                        <a:rPr lang="en-US" sz="1400" dirty="0"/>
                        <a:t> + DRBD</a:t>
                      </a:r>
                    </a:p>
                  </a:txBody>
                  <a:tcPr/>
                </a:tc>
                <a:extLst>
                  <a:ext uri="{0D108BD9-81ED-4DB2-BD59-A6C34878D82A}">
                    <a16:rowId xmlns:a16="http://schemas.microsoft.com/office/drawing/2014/main" val="1643165108"/>
                  </a:ext>
                </a:extLst>
              </a:tr>
            </a:tbl>
          </a:graphicData>
        </a:graphic>
      </p:graphicFrame>
    </p:spTree>
    <p:extLst>
      <p:ext uri="{BB962C8B-B14F-4D97-AF65-F5344CB8AC3E}">
        <p14:creationId xmlns:p14="http://schemas.microsoft.com/office/powerpoint/2010/main" val="323243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6900"/>
            <a:ext cx="10515600" cy="209033"/>
          </a:xfrm>
        </p:spPr>
        <p:txBody>
          <a:bodyPr>
            <a:noAutofit/>
          </a:bodyPr>
          <a:lstStyle/>
          <a:p>
            <a:r>
              <a:rPr lang="en-US" sz="2800" dirty="0" err="1"/>
              <a:t>Ceph</a:t>
            </a:r>
            <a:r>
              <a:rPr lang="zh-CN" altLang="en-US" sz="2800" dirty="0">
                <a:ea typeface="SimSun" charset="0"/>
              </a:rPr>
              <a:t>应用接口视图</a:t>
            </a:r>
            <a:endParaRPr lang="en-US" sz="2800" dirty="0"/>
          </a:p>
        </p:txBody>
      </p:sp>
      <p:pic>
        <p:nvPicPr>
          <p:cNvPr id="1026" name="Picture 2" descr="ceph rad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564" y="829340"/>
            <a:ext cx="10284092" cy="56671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FBEA2-18B3-47F1-AF3F-5C314E867FB3}"/>
              </a:ext>
            </a:extLst>
          </p:cNvPr>
          <p:cNvSpPr>
            <a:spLocks noGrp="1"/>
          </p:cNvSpPr>
          <p:nvPr>
            <p:ph type="title"/>
          </p:nvPr>
        </p:nvSpPr>
        <p:spPr>
          <a:xfrm>
            <a:off x="571370" y="409450"/>
            <a:ext cx="11010816" cy="45719"/>
          </a:xfrm>
        </p:spPr>
        <p:txBody>
          <a:bodyPr/>
          <a:lstStyle/>
          <a:p>
            <a:r>
              <a:rPr lang="en-US" dirty="0"/>
              <a:t>Features of HDFS</a:t>
            </a:r>
          </a:p>
        </p:txBody>
      </p:sp>
      <p:sp>
        <p:nvSpPr>
          <p:cNvPr id="3" name="Content Placeholder 2">
            <a:extLst>
              <a:ext uri="{FF2B5EF4-FFF2-40B4-BE49-F238E27FC236}">
                <a16:creationId xmlns:a16="http://schemas.microsoft.com/office/drawing/2014/main" id="{1B1753EE-AD77-43E5-9DB7-02B351B3CC87}"/>
              </a:ext>
            </a:extLst>
          </p:cNvPr>
          <p:cNvSpPr>
            <a:spLocks noGrp="1"/>
          </p:cNvSpPr>
          <p:nvPr>
            <p:ph sz="quarter" idx="28"/>
          </p:nvPr>
        </p:nvSpPr>
        <p:spPr>
          <a:xfrm>
            <a:off x="571370" y="1053296"/>
            <a:ext cx="11010900" cy="5578998"/>
          </a:xfrm>
        </p:spPr>
        <p:txBody>
          <a:bodyPr>
            <a:normAutofit fontScale="85000" lnSpcReduction="20000"/>
          </a:bodyPr>
          <a:lstStyle/>
          <a:p>
            <a:r>
              <a:rPr lang="en-US" dirty="0"/>
              <a:t>Data Replication</a:t>
            </a:r>
          </a:p>
          <a:p>
            <a:pPr lvl="1"/>
            <a:r>
              <a:rPr lang="en-US" dirty="0"/>
              <a:t>HDFS is designed to reliably store very large files across machines in a large cluster.  The blocks of a file are replicated for fault tolerance.</a:t>
            </a:r>
          </a:p>
          <a:p>
            <a:r>
              <a:rPr lang="en-US" dirty="0"/>
              <a:t>File System Namespace</a:t>
            </a:r>
          </a:p>
          <a:p>
            <a:pPr lvl="1"/>
            <a:r>
              <a:rPr lang="en-US" dirty="0"/>
              <a:t>HDFS supports a traditional hierarchical file organization. A user or an application can create directories and store files inside these directories. </a:t>
            </a:r>
          </a:p>
          <a:p>
            <a:r>
              <a:rPr lang="en-US" dirty="0"/>
              <a:t>Robust</a:t>
            </a:r>
          </a:p>
          <a:p>
            <a:pPr lvl="1"/>
            <a:r>
              <a:rPr lang="en-US" dirty="0"/>
              <a:t>The primary objective of HDFS is to store data reliably even in the presence of failures. The three common types of failures are </a:t>
            </a:r>
            <a:r>
              <a:rPr lang="en-US" dirty="0" err="1"/>
              <a:t>NameNode</a:t>
            </a:r>
            <a:r>
              <a:rPr lang="en-US" dirty="0"/>
              <a:t> failures, </a:t>
            </a:r>
            <a:r>
              <a:rPr lang="en-US" dirty="0" err="1"/>
              <a:t>DataNode</a:t>
            </a:r>
            <a:r>
              <a:rPr lang="en-US" dirty="0"/>
              <a:t> failures and network partitions.</a:t>
            </a:r>
          </a:p>
          <a:p>
            <a:r>
              <a:rPr lang="en-US" dirty="0"/>
              <a:t>Accessibility</a:t>
            </a:r>
          </a:p>
          <a:p>
            <a:pPr lvl="1"/>
            <a:r>
              <a:rPr lang="en-US" dirty="0"/>
              <a:t>HDFS can be accessed from applications in many different ways such APIs, REST, and WebDAV.</a:t>
            </a:r>
          </a:p>
          <a:p>
            <a:r>
              <a:rPr lang="en-US" dirty="0"/>
              <a:t>Scalability</a:t>
            </a:r>
          </a:p>
          <a:p>
            <a:pPr lvl="1"/>
            <a:r>
              <a:rPr lang="en-US" dirty="0"/>
              <a:t>HDFS is designed to reliably store very large files across machines in a large cluster. The cluster can be increased or reduced depending on the desired needs at the time.</a:t>
            </a:r>
          </a:p>
          <a:p>
            <a:r>
              <a:rPr lang="en-US" dirty="0"/>
              <a:t>High Availability</a:t>
            </a:r>
          </a:p>
          <a:p>
            <a:pPr lvl="1"/>
            <a:r>
              <a:rPr lang="en-US" dirty="0"/>
              <a:t>Hadoop Distributed File System is designed to reliably store very large files across machines in a large cluster.  No single point failure.</a:t>
            </a:r>
          </a:p>
        </p:txBody>
      </p:sp>
    </p:spTree>
    <p:extLst>
      <p:ext uri="{BB962C8B-B14F-4D97-AF65-F5344CB8AC3E}">
        <p14:creationId xmlns:p14="http://schemas.microsoft.com/office/powerpoint/2010/main" val="407371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6405E-69E7-4927-A8E3-FFE488FCEC51}"/>
              </a:ext>
            </a:extLst>
          </p:cNvPr>
          <p:cNvSpPr>
            <a:spLocks noGrp="1"/>
          </p:cNvSpPr>
          <p:nvPr>
            <p:ph type="title"/>
          </p:nvPr>
        </p:nvSpPr>
        <p:spPr>
          <a:xfrm>
            <a:off x="571370" y="282132"/>
            <a:ext cx="11010816" cy="215578"/>
          </a:xfrm>
        </p:spPr>
        <p:txBody>
          <a:bodyPr/>
          <a:lstStyle/>
          <a:p>
            <a:r>
              <a:rPr lang="en-US" dirty="0"/>
              <a:t>Features of </a:t>
            </a:r>
            <a:r>
              <a:rPr lang="en-US" dirty="0" err="1"/>
              <a:t>Gluster</a:t>
            </a:r>
            <a:endParaRPr lang="en-US" dirty="0"/>
          </a:p>
        </p:txBody>
      </p:sp>
      <p:sp>
        <p:nvSpPr>
          <p:cNvPr id="3" name="Content Placeholder 2">
            <a:extLst>
              <a:ext uri="{FF2B5EF4-FFF2-40B4-BE49-F238E27FC236}">
                <a16:creationId xmlns:a16="http://schemas.microsoft.com/office/drawing/2014/main" id="{F562E7C5-8B6F-4EAD-A0AA-A898F643DDC5}"/>
              </a:ext>
            </a:extLst>
          </p:cNvPr>
          <p:cNvSpPr>
            <a:spLocks noGrp="1"/>
          </p:cNvSpPr>
          <p:nvPr>
            <p:ph sz="quarter" idx="28"/>
          </p:nvPr>
        </p:nvSpPr>
        <p:spPr>
          <a:xfrm>
            <a:off x="571370" y="972274"/>
            <a:ext cx="11010900" cy="5603594"/>
          </a:xfrm>
        </p:spPr>
        <p:txBody>
          <a:bodyPr>
            <a:normAutofit fontScale="85000" lnSpcReduction="10000"/>
          </a:bodyPr>
          <a:lstStyle/>
          <a:p>
            <a:r>
              <a:rPr lang="en-US" dirty="0"/>
              <a:t>Scalability: scalable storage system that provides elasticity and quotas.</a:t>
            </a:r>
          </a:p>
          <a:p>
            <a:r>
              <a:rPr lang="en-US" dirty="0"/>
              <a:t>Snapshots: Volume and file-level snapshots are available, and those snapshots can be requested directly by users, which means users won’t have to bother administrators to create them.</a:t>
            </a:r>
          </a:p>
          <a:p>
            <a:r>
              <a:rPr lang="en-US" dirty="0"/>
              <a:t>Archiving: Archiving is supported with both read-only volumes and write once read many (WORM) volumes.</a:t>
            </a:r>
          </a:p>
          <a:p>
            <a:r>
              <a:rPr lang="en-US" dirty="0"/>
              <a:t>For better performance, </a:t>
            </a:r>
            <a:r>
              <a:rPr lang="en-US" dirty="0" err="1"/>
              <a:t>Gluster</a:t>
            </a:r>
            <a:r>
              <a:rPr lang="en-US" dirty="0"/>
              <a:t> does caching of data, metadata, and directory entries for </a:t>
            </a:r>
            <a:r>
              <a:rPr lang="en-US" dirty="0" err="1"/>
              <a:t>readdir</a:t>
            </a:r>
            <a:r>
              <a:rPr lang="en-US" dirty="0"/>
              <a:t>().</a:t>
            </a:r>
          </a:p>
          <a:p>
            <a:r>
              <a:rPr lang="en-US" dirty="0"/>
              <a:t>Integrations: </a:t>
            </a:r>
            <a:r>
              <a:rPr lang="en-US" dirty="0" err="1"/>
              <a:t>Gluster</a:t>
            </a:r>
            <a:r>
              <a:rPr lang="en-US" dirty="0"/>
              <a:t> is integrated with the </a:t>
            </a:r>
            <a:r>
              <a:rPr lang="en-US" dirty="0" err="1"/>
              <a:t>oVirt</a:t>
            </a:r>
            <a:r>
              <a:rPr lang="en-US" dirty="0"/>
              <a:t> virtualization manager as well as the Nagios monitor for servers among others.</a:t>
            </a:r>
          </a:p>
          <a:p>
            <a:r>
              <a:rPr lang="en-US" dirty="0"/>
              <a:t>Big Data: For those wanting to do data analysis using the data in a </a:t>
            </a:r>
            <a:r>
              <a:rPr lang="en-US" dirty="0" err="1"/>
              <a:t>Gluster</a:t>
            </a:r>
            <a:r>
              <a:rPr lang="en-US" dirty="0"/>
              <a:t> filesystem, there is a Hadoop Distributed File System (HDFS) support.</a:t>
            </a:r>
          </a:p>
          <a:p>
            <a:r>
              <a:rPr lang="en-US" dirty="0" err="1"/>
              <a:t>libgfapi</a:t>
            </a:r>
            <a:r>
              <a:rPr lang="en-US" dirty="0"/>
              <a:t>: Applications can use </a:t>
            </a:r>
            <a:r>
              <a:rPr lang="en-US" dirty="0" err="1"/>
              <a:t>libgfapi</a:t>
            </a:r>
            <a:r>
              <a:rPr lang="en-US" dirty="0"/>
              <a:t> to bypass the other access methods and talk to </a:t>
            </a:r>
            <a:r>
              <a:rPr lang="en-US" dirty="0" err="1"/>
              <a:t>Gluster</a:t>
            </a:r>
            <a:r>
              <a:rPr lang="en-US" dirty="0"/>
              <a:t> directly. This is good for workloads that are sensitive to context switches or copies from and to kernel space</a:t>
            </a:r>
          </a:p>
        </p:txBody>
      </p:sp>
    </p:spTree>
    <p:extLst>
      <p:ext uri="{BB962C8B-B14F-4D97-AF65-F5344CB8AC3E}">
        <p14:creationId xmlns:p14="http://schemas.microsoft.com/office/powerpoint/2010/main" val="186823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502CA-C733-4BC4-A5FE-EE584B5718BF}"/>
              </a:ext>
            </a:extLst>
          </p:cNvPr>
          <p:cNvSpPr>
            <a:spLocks noGrp="1"/>
          </p:cNvSpPr>
          <p:nvPr>
            <p:ph type="title"/>
          </p:nvPr>
        </p:nvSpPr>
        <p:spPr>
          <a:xfrm>
            <a:off x="571370" y="375550"/>
            <a:ext cx="11010816" cy="305578"/>
          </a:xfrm>
        </p:spPr>
        <p:txBody>
          <a:bodyPr/>
          <a:lstStyle/>
          <a:p>
            <a:r>
              <a:rPr lang="en-US" dirty="0"/>
              <a:t>DRBD</a:t>
            </a:r>
            <a:r>
              <a:rPr lang="zh-CN" altLang="en-US" dirty="0"/>
              <a:t> </a:t>
            </a:r>
            <a:r>
              <a:rPr lang="en-US" altLang="zh-CN" dirty="0"/>
              <a:t>(</a:t>
            </a:r>
            <a:r>
              <a:rPr lang="en-US" altLang="zh-CN" sz="3200" dirty="0"/>
              <a:t>Distributed Replicated Block Device</a:t>
            </a:r>
            <a:r>
              <a:rPr lang="en-US" altLang="zh-CN" dirty="0"/>
              <a:t>)</a:t>
            </a:r>
            <a:r>
              <a:rPr lang="zh-CN" altLang="en-US" dirty="0"/>
              <a:t> 架构</a:t>
            </a:r>
            <a:endParaRPr lang="en-US" dirty="0"/>
          </a:p>
        </p:txBody>
      </p:sp>
      <p:pic>
        <p:nvPicPr>
          <p:cNvPr id="2050" name="Picture 2">
            <a:extLst>
              <a:ext uri="{FF2B5EF4-FFF2-40B4-BE49-F238E27FC236}">
                <a16:creationId xmlns:a16="http://schemas.microsoft.com/office/drawing/2014/main" id="{5E4E1073-18A8-4056-9785-D4B69D932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27" y="1099595"/>
            <a:ext cx="5989851" cy="46014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6018340-CA37-4FB3-B38D-94DB96685AD4}"/>
              </a:ext>
            </a:extLst>
          </p:cNvPr>
          <p:cNvSpPr txBox="1"/>
          <p:nvPr/>
        </p:nvSpPr>
        <p:spPr>
          <a:xfrm>
            <a:off x="6232850" y="1099595"/>
            <a:ext cx="5756988" cy="2308324"/>
          </a:xfrm>
          <a:prstGeom prst="rect">
            <a:avLst/>
          </a:prstGeom>
          <a:noFill/>
        </p:spPr>
        <p:txBody>
          <a:bodyPr wrap="square">
            <a:spAutoFit/>
          </a:bodyPr>
          <a:lstStyle/>
          <a:p>
            <a:r>
              <a:rPr lang="en-US" altLang="zh-CN" dirty="0"/>
              <a:t>Distributed Replicated Block Device(DRBD)</a:t>
            </a:r>
            <a:r>
              <a:rPr lang="zh-CN" altLang="en-US" dirty="0"/>
              <a:t>是一个用软件实现的、无共享的、服务器之间镜像块设备内容的存储复制解决方案。其核心功能通过</a:t>
            </a:r>
            <a:r>
              <a:rPr lang="en-US" altLang="zh-CN" dirty="0"/>
              <a:t>Linux</a:t>
            </a:r>
            <a:r>
              <a:rPr lang="zh-CN" altLang="en-US" dirty="0"/>
              <a:t>的内核实现，比文件系统更加靠近操作系统内核及</a:t>
            </a:r>
            <a:r>
              <a:rPr lang="en-US" altLang="zh-CN" dirty="0"/>
              <a:t>IO</a:t>
            </a:r>
            <a:r>
              <a:rPr lang="zh-CN" altLang="en-US" dirty="0"/>
              <a:t>栈。</a:t>
            </a:r>
            <a:r>
              <a:rPr lang="en-US" altLang="zh-CN" dirty="0"/>
              <a:t>DRBD</a:t>
            </a:r>
            <a:r>
              <a:rPr lang="zh-CN" altLang="en-US" dirty="0"/>
              <a:t>是由内核模块和相关脚本而构成，用以构建高可用性的集群。其实现方式是通过网络来镜像整个设备。你可以把它看作是一种网络</a:t>
            </a:r>
            <a:r>
              <a:rPr lang="en-US" altLang="zh-CN" dirty="0"/>
              <a:t>RAID</a:t>
            </a:r>
            <a:r>
              <a:rPr lang="zh-CN" altLang="en-US" dirty="0"/>
              <a:t>。它允许用户在远程机器上建立一个本地块设备的实时镜像。</a:t>
            </a:r>
            <a:endParaRPr lang="en-US" dirty="0"/>
          </a:p>
        </p:txBody>
      </p:sp>
    </p:spTree>
    <p:extLst>
      <p:ext uri="{BB962C8B-B14F-4D97-AF65-F5344CB8AC3E}">
        <p14:creationId xmlns:p14="http://schemas.microsoft.com/office/powerpoint/2010/main" val="183756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5F7CC-7502-42AF-B4B0-1E33D2994DD3}"/>
              </a:ext>
            </a:extLst>
          </p:cNvPr>
          <p:cNvSpPr>
            <a:spLocks noGrp="1"/>
          </p:cNvSpPr>
          <p:nvPr>
            <p:ph type="title"/>
          </p:nvPr>
        </p:nvSpPr>
        <p:spPr>
          <a:xfrm>
            <a:off x="571370" y="266698"/>
            <a:ext cx="11010816" cy="248307"/>
          </a:xfrm>
        </p:spPr>
        <p:txBody>
          <a:bodyPr/>
          <a:lstStyle/>
          <a:p>
            <a:r>
              <a:rPr lang="en-US" sz="3600" dirty="0"/>
              <a:t>RAID vs LVM vs ZFS Comparison</a:t>
            </a:r>
          </a:p>
        </p:txBody>
      </p:sp>
      <p:sp>
        <p:nvSpPr>
          <p:cNvPr id="3" name="Content Placeholder 2">
            <a:extLst>
              <a:ext uri="{FF2B5EF4-FFF2-40B4-BE49-F238E27FC236}">
                <a16:creationId xmlns:a16="http://schemas.microsoft.com/office/drawing/2014/main" id="{F5C7345C-2E2F-4BA4-B2EC-3C14A19325DD}"/>
              </a:ext>
            </a:extLst>
          </p:cNvPr>
          <p:cNvSpPr>
            <a:spLocks noGrp="1"/>
          </p:cNvSpPr>
          <p:nvPr>
            <p:ph sz="quarter" idx="28"/>
          </p:nvPr>
        </p:nvSpPr>
        <p:spPr>
          <a:xfrm>
            <a:off x="571370" y="861848"/>
            <a:ext cx="11010900" cy="5386553"/>
          </a:xfrm>
        </p:spPr>
        <p:txBody>
          <a:bodyPr/>
          <a:lstStyle/>
          <a:p>
            <a:r>
              <a:rPr lang="en-US" dirty="0"/>
              <a:t>RAID</a:t>
            </a:r>
          </a:p>
          <a:p>
            <a:pPr lvl="1"/>
            <a:r>
              <a:rPr lang="en-US" dirty="0"/>
              <a:t>RAID stands for Redundant Array of Independent Disks.</a:t>
            </a:r>
          </a:p>
          <a:p>
            <a:pPr lvl="1"/>
            <a:r>
              <a:rPr lang="en-US" dirty="0"/>
              <a:t>This RAID technology comes in three flavors: Firmware RAID, Hardware RAID and Software RAID.</a:t>
            </a:r>
          </a:p>
          <a:p>
            <a:r>
              <a:rPr lang="en-US" dirty="0"/>
              <a:t>LVM</a:t>
            </a:r>
          </a:p>
          <a:p>
            <a:pPr lvl="1"/>
            <a:r>
              <a:rPr lang="en-US" dirty="0"/>
              <a:t>Allows you to plug as many physical drives onto your individual system and then flexibly increase and decrease your logical volumes on your live host.</a:t>
            </a:r>
          </a:p>
          <a:p>
            <a:r>
              <a:rPr lang="en-US" dirty="0"/>
              <a:t>ZFS</a:t>
            </a:r>
          </a:p>
          <a:p>
            <a:pPr lvl="1"/>
            <a:r>
              <a:rPr lang="en-US" dirty="0"/>
              <a:t>ZFS combines the roles of a file system and volume manager, enabling additional storage devices to be added to a live system and having the new space available on all of the existing file systems in that pool immediately.</a:t>
            </a:r>
          </a:p>
        </p:txBody>
      </p:sp>
    </p:spTree>
    <p:extLst>
      <p:ext uri="{BB962C8B-B14F-4D97-AF65-F5344CB8AC3E}">
        <p14:creationId xmlns:p14="http://schemas.microsoft.com/office/powerpoint/2010/main" val="71712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AEB6C-AA91-4AC2-B045-CE37D0CF25FD}"/>
              </a:ext>
            </a:extLst>
          </p:cNvPr>
          <p:cNvSpPr>
            <a:spLocks noGrp="1"/>
          </p:cNvSpPr>
          <p:nvPr>
            <p:ph type="title"/>
          </p:nvPr>
        </p:nvSpPr>
        <p:spPr>
          <a:xfrm>
            <a:off x="571370" y="266705"/>
            <a:ext cx="11010816" cy="300859"/>
          </a:xfrm>
        </p:spPr>
        <p:txBody>
          <a:bodyPr/>
          <a:lstStyle/>
          <a:p>
            <a:r>
              <a:rPr lang="en-US" sz="3600" dirty="0"/>
              <a:t>Best Storage Solutions for Kubernetes &amp; Docker Containers</a:t>
            </a:r>
          </a:p>
        </p:txBody>
      </p:sp>
      <p:sp>
        <p:nvSpPr>
          <p:cNvPr id="3" name="Content Placeholder 2">
            <a:extLst>
              <a:ext uri="{FF2B5EF4-FFF2-40B4-BE49-F238E27FC236}">
                <a16:creationId xmlns:a16="http://schemas.microsoft.com/office/drawing/2014/main" id="{0C5AB2A2-E8AC-4C95-845D-5F84B5C5056D}"/>
              </a:ext>
            </a:extLst>
          </p:cNvPr>
          <p:cNvSpPr>
            <a:spLocks noGrp="1"/>
          </p:cNvSpPr>
          <p:nvPr>
            <p:ph sz="quarter" idx="28"/>
          </p:nvPr>
        </p:nvSpPr>
        <p:spPr>
          <a:xfrm>
            <a:off x="571370" y="1103586"/>
            <a:ext cx="11010900" cy="5144815"/>
          </a:xfrm>
        </p:spPr>
        <p:txBody>
          <a:bodyPr/>
          <a:lstStyle/>
          <a:p>
            <a:r>
              <a:rPr lang="en-US" dirty="0" err="1"/>
              <a:t>OpenEBS</a:t>
            </a:r>
            <a:endParaRPr lang="en-US" dirty="0"/>
          </a:p>
          <a:p>
            <a:r>
              <a:rPr lang="en-US" dirty="0" err="1"/>
              <a:t>Portworx</a:t>
            </a:r>
            <a:endParaRPr lang="en-US" dirty="0"/>
          </a:p>
          <a:p>
            <a:r>
              <a:rPr lang="en-US" dirty="0"/>
              <a:t>Rook</a:t>
            </a:r>
          </a:p>
          <a:p>
            <a:r>
              <a:rPr lang="en-US" dirty="0" err="1"/>
              <a:t>StorageOS</a:t>
            </a:r>
            <a:endParaRPr lang="en-US" dirty="0"/>
          </a:p>
          <a:p>
            <a:r>
              <a:rPr lang="en-US" dirty="0"/>
              <a:t>Rancher Longhorn</a:t>
            </a:r>
          </a:p>
          <a:p>
            <a:r>
              <a:rPr lang="en-US" dirty="0" err="1"/>
              <a:t>GlusterFS</a:t>
            </a:r>
            <a:r>
              <a:rPr lang="en-US" dirty="0"/>
              <a:t> </a:t>
            </a:r>
            <a:r>
              <a:rPr lang="en-US"/>
              <a:t>Heketi</a:t>
            </a:r>
            <a:endParaRPr lang="en-US" dirty="0"/>
          </a:p>
        </p:txBody>
      </p:sp>
    </p:spTree>
    <p:extLst>
      <p:ext uri="{BB962C8B-B14F-4D97-AF65-F5344CB8AC3E}">
        <p14:creationId xmlns:p14="http://schemas.microsoft.com/office/powerpoint/2010/main" val="141154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97ED3-243F-45A2-A648-8F50ED590F0F}"/>
              </a:ext>
            </a:extLst>
          </p:cNvPr>
          <p:cNvSpPr>
            <a:spLocks noGrp="1"/>
          </p:cNvSpPr>
          <p:nvPr>
            <p:ph type="title"/>
          </p:nvPr>
        </p:nvSpPr>
        <p:spPr>
          <a:xfrm>
            <a:off x="571370" y="394521"/>
            <a:ext cx="11010816" cy="451055"/>
          </a:xfrm>
        </p:spPr>
        <p:txBody>
          <a:bodyPr/>
          <a:lstStyle/>
          <a:p>
            <a:r>
              <a:rPr lang="en-US" dirty="0" err="1"/>
              <a:t>MongoDB、ES、Redis、HBase</a:t>
            </a:r>
            <a:r>
              <a:rPr lang="zh-CN" altLang="en-US" dirty="0"/>
              <a:t>四种数据库</a:t>
            </a:r>
            <a:endParaRPr lang="en-US" dirty="0"/>
          </a:p>
        </p:txBody>
      </p:sp>
      <p:pic>
        <p:nvPicPr>
          <p:cNvPr id="3074" name="Picture 2">
            <a:extLst>
              <a:ext uri="{FF2B5EF4-FFF2-40B4-BE49-F238E27FC236}">
                <a16:creationId xmlns:a16="http://schemas.microsoft.com/office/drawing/2014/main" id="{A3A6079D-5C63-4DBD-A089-BE10ABB771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56" y="1120877"/>
            <a:ext cx="11287432" cy="5165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34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E1E91-2B1F-46C4-9359-87F2F1C7C305}"/>
              </a:ext>
            </a:extLst>
          </p:cNvPr>
          <p:cNvSpPr>
            <a:spLocks noGrp="1"/>
          </p:cNvSpPr>
          <p:nvPr>
            <p:ph type="title"/>
          </p:nvPr>
        </p:nvSpPr>
        <p:spPr>
          <a:xfrm>
            <a:off x="571370" y="298234"/>
            <a:ext cx="11010816" cy="143203"/>
          </a:xfrm>
        </p:spPr>
        <p:txBody>
          <a:bodyPr/>
          <a:lstStyle/>
          <a:p>
            <a:r>
              <a:rPr lang="en-US" dirty="0"/>
              <a:t>Useful Commands</a:t>
            </a:r>
          </a:p>
        </p:txBody>
      </p:sp>
      <p:sp>
        <p:nvSpPr>
          <p:cNvPr id="3" name="Content Placeholder 2">
            <a:extLst>
              <a:ext uri="{FF2B5EF4-FFF2-40B4-BE49-F238E27FC236}">
                <a16:creationId xmlns:a16="http://schemas.microsoft.com/office/drawing/2014/main" id="{66DB27FB-65FC-4B98-9A89-5B9A785A3491}"/>
              </a:ext>
            </a:extLst>
          </p:cNvPr>
          <p:cNvSpPr>
            <a:spLocks noGrp="1"/>
          </p:cNvSpPr>
          <p:nvPr>
            <p:ph sz="quarter" idx="28"/>
          </p:nvPr>
        </p:nvSpPr>
        <p:spPr>
          <a:xfrm>
            <a:off x="571370" y="956442"/>
            <a:ext cx="11010900" cy="5738648"/>
          </a:xfrm>
        </p:spPr>
        <p:txBody>
          <a:bodyPr>
            <a:normAutofit fontScale="92500" lnSpcReduction="20000"/>
          </a:bodyPr>
          <a:lstStyle/>
          <a:p>
            <a:r>
              <a:rPr lang="en-US" dirty="0"/>
              <a:t>To get the initial password of “admin” login </a:t>
            </a:r>
            <a:r>
              <a:rPr lang="en-US" dirty="0" err="1"/>
              <a:t>Ceph</a:t>
            </a:r>
            <a:r>
              <a:rPr lang="en-US" dirty="0"/>
              <a:t> Dashboard</a:t>
            </a:r>
          </a:p>
          <a:p>
            <a:pPr lvl="1"/>
            <a:r>
              <a:rPr lang="en-US" dirty="0" err="1"/>
              <a:t>kubectl</a:t>
            </a:r>
            <a:r>
              <a:rPr lang="en-US" dirty="0"/>
              <a:t> -n rook-</a:t>
            </a:r>
            <a:r>
              <a:rPr lang="en-US" dirty="0" err="1"/>
              <a:t>ceph</a:t>
            </a:r>
            <a:r>
              <a:rPr lang="en-US" dirty="0"/>
              <a:t> get secret rook-</a:t>
            </a:r>
            <a:r>
              <a:rPr lang="en-US" dirty="0" err="1"/>
              <a:t>ceph</a:t>
            </a:r>
            <a:r>
              <a:rPr lang="en-US" dirty="0"/>
              <a:t>-dashboard-password -o </a:t>
            </a:r>
            <a:r>
              <a:rPr lang="en-US" dirty="0" err="1"/>
              <a:t>jsonpath</a:t>
            </a:r>
            <a:r>
              <a:rPr lang="en-US" dirty="0"/>
              <a:t>="{['data']['password']}" | base64 --decode &amp;&amp; echo</a:t>
            </a:r>
          </a:p>
          <a:p>
            <a:r>
              <a:rPr lang="en-US" dirty="0"/>
              <a:t>For </a:t>
            </a:r>
            <a:r>
              <a:rPr lang="en-US" dirty="0" err="1"/>
              <a:t>toolbox.yaml</a:t>
            </a:r>
            <a:endParaRPr lang="en-US" dirty="0"/>
          </a:p>
          <a:p>
            <a:pPr lvl="1"/>
            <a:r>
              <a:rPr lang="en-US" dirty="0" err="1"/>
              <a:t>kubectl</a:t>
            </a:r>
            <a:r>
              <a:rPr lang="en-US" dirty="0"/>
              <a:t> create -f deploy/examples/</a:t>
            </a:r>
            <a:r>
              <a:rPr lang="en-US" dirty="0" err="1"/>
              <a:t>toolbox.yaml</a:t>
            </a:r>
            <a:endParaRPr lang="en-US" dirty="0"/>
          </a:p>
          <a:p>
            <a:pPr lvl="1"/>
            <a:r>
              <a:rPr lang="en-US" dirty="0" err="1"/>
              <a:t>kubectl</a:t>
            </a:r>
            <a:r>
              <a:rPr lang="en-US" dirty="0"/>
              <a:t> -n rook-</a:t>
            </a:r>
            <a:r>
              <a:rPr lang="en-US" dirty="0" err="1"/>
              <a:t>ceph</a:t>
            </a:r>
            <a:r>
              <a:rPr lang="en-US" dirty="0"/>
              <a:t> rollout status deploy/rook-</a:t>
            </a:r>
            <a:r>
              <a:rPr lang="en-US" dirty="0" err="1"/>
              <a:t>ceph</a:t>
            </a:r>
            <a:r>
              <a:rPr lang="en-US" dirty="0"/>
              <a:t>-tools</a:t>
            </a:r>
          </a:p>
          <a:p>
            <a:pPr lvl="1"/>
            <a:r>
              <a:rPr lang="en-US" dirty="0" err="1"/>
              <a:t>kubectl</a:t>
            </a:r>
            <a:r>
              <a:rPr lang="en-US" dirty="0"/>
              <a:t> -n rook-</a:t>
            </a:r>
            <a:r>
              <a:rPr lang="en-US" dirty="0" err="1"/>
              <a:t>ceph</a:t>
            </a:r>
            <a:r>
              <a:rPr lang="en-US" dirty="0"/>
              <a:t> exec -it deploy/rook-</a:t>
            </a:r>
            <a:r>
              <a:rPr lang="en-US" dirty="0" err="1"/>
              <a:t>ceph</a:t>
            </a:r>
            <a:r>
              <a:rPr lang="en-US" dirty="0"/>
              <a:t>-tools -- bash</a:t>
            </a:r>
          </a:p>
          <a:p>
            <a:r>
              <a:rPr lang="en-US" dirty="0"/>
              <a:t>For Prometheus Web Console</a:t>
            </a:r>
          </a:p>
          <a:p>
            <a:pPr lvl="1"/>
            <a:r>
              <a:rPr lang="en-US" dirty="0"/>
              <a:t>echo "http://$(</a:t>
            </a:r>
            <a:r>
              <a:rPr lang="en-US" dirty="0" err="1"/>
              <a:t>kubectl</a:t>
            </a:r>
            <a:r>
              <a:rPr lang="en-US" dirty="0"/>
              <a:t> -n rook-</a:t>
            </a:r>
            <a:r>
              <a:rPr lang="en-US" dirty="0" err="1"/>
              <a:t>ceph</a:t>
            </a:r>
            <a:r>
              <a:rPr lang="en-US" dirty="0"/>
              <a:t> -o </a:t>
            </a:r>
            <a:r>
              <a:rPr lang="en-US" dirty="0" err="1"/>
              <a:t>jsonpath</a:t>
            </a:r>
            <a:r>
              <a:rPr lang="en-US" dirty="0"/>
              <a:t>={.</a:t>
            </a:r>
            <a:r>
              <a:rPr lang="en-US" dirty="0" err="1"/>
              <a:t>status.hostIP</a:t>
            </a:r>
            <a:r>
              <a:rPr lang="en-US" dirty="0"/>
              <a:t>} get pod prometheus-rook-prometheus-0):30900“</a:t>
            </a:r>
          </a:p>
          <a:p>
            <a:r>
              <a:rPr lang="en-US" dirty="0"/>
              <a:t>Encounter “0 </a:t>
            </a:r>
            <a:r>
              <a:rPr lang="en-US" dirty="0" err="1"/>
              <a:t>monclient</a:t>
            </a:r>
            <a:r>
              <a:rPr lang="en-US" dirty="0"/>
              <a:t>(hunting): authenticate timed out after” issue means that you should login </a:t>
            </a:r>
            <a:r>
              <a:rPr lang="en-US" dirty="0" err="1"/>
              <a:t>ceph-mgr</a:t>
            </a:r>
            <a:r>
              <a:rPr lang="en-US" dirty="0"/>
              <a:t> node to execute “</a:t>
            </a:r>
            <a:r>
              <a:rPr lang="en-US" dirty="0" err="1"/>
              <a:t>kubectl</a:t>
            </a:r>
            <a:r>
              <a:rPr lang="en-US" dirty="0"/>
              <a:t> -n rook-</a:t>
            </a:r>
            <a:r>
              <a:rPr lang="en-US" dirty="0" err="1"/>
              <a:t>ceph</a:t>
            </a:r>
            <a:r>
              <a:rPr lang="en-US" dirty="0"/>
              <a:t> exec -it deploy/rook-</a:t>
            </a:r>
            <a:r>
              <a:rPr lang="en-US" dirty="0" err="1"/>
              <a:t>ceph</a:t>
            </a:r>
            <a:r>
              <a:rPr lang="en-US" dirty="0"/>
              <a:t>-tools -- bash”</a:t>
            </a:r>
          </a:p>
          <a:p>
            <a:r>
              <a:rPr lang="en-US" dirty="0"/>
              <a:t>Debug </a:t>
            </a:r>
            <a:r>
              <a:rPr lang="en-US" dirty="0" err="1"/>
              <a:t>coredns</a:t>
            </a:r>
            <a:r>
              <a:rPr lang="en-US" dirty="0"/>
              <a:t>: Reference Kubernetes.io debug </a:t>
            </a:r>
            <a:r>
              <a:rPr lang="en-US" dirty="0" err="1"/>
              <a:t>dns</a:t>
            </a:r>
            <a:endParaRPr lang="en-US" dirty="0"/>
          </a:p>
          <a:p>
            <a:r>
              <a:rPr lang="en-US" dirty="0"/>
              <a:t>For </a:t>
            </a:r>
            <a:r>
              <a:rPr lang="en-US" dirty="0" err="1"/>
              <a:t>premetheus</a:t>
            </a:r>
            <a:r>
              <a:rPr lang="en-US" dirty="0"/>
              <a:t> enabling / teardown process: https://github.com/rook/rook/blob/master/Documentation/ceph-monitoring.md</a:t>
            </a:r>
          </a:p>
        </p:txBody>
      </p:sp>
    </p:spTree>
    <p:extLst>
      <p:ext uri="{BB962C8B-B14F-4D97-AF65-F5344CB8AC3E}">
        <p14:creationId xmlns:p14="http://schemas.microsoft.com/office/powerpoint/2010/main" val="705872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11D1B-5B75-4D79-8B3B-49444873E2A0}"/>
              </a:ext>
            </a:extLst>
          </p:cNvPr>
          <p:cNvSpPr>
            <a:spLocks noGrp="1"/>
          </p:cNvSpPr>
          <p:nvPr>
            <p:ph type="title"/>
          </p:nvPr>
        </p:nvSpPr>
        <p:spPr>
          <a:xfrm>
            <a:off x="571370" y="403336"/>
            <a:ext cx="11010816" cy="353410"/>
          </a:xfrm>
        </p:spPr>
        <p:txBody>
          <a:bodyPr/>
          <a:lstStyle/>
          <a:p>
            <a:r>
              <a:rPr lang="en-US" altLang="zh-CN" dirty="0"/>
              <a:t>Rook</a:t>
            </a:r>
            <a:r>
              <a:rPr lang="zh-CN" altLang="en-US" dirty="0"/>
              <a:t>是什么，要解决什么问题</a:t>
            </a:r>
            <a:endParaRPr lang="en-US" dirty="0"/>
          </a:p>
        </p:txBody>
      </p:sp>
      <p:sp>
        <p:nvSpPr>
          <p:cNvPr id="3" name="Content Placeholder 2">
            <a:extLst>
              <a:ext uri="{FF2B5EF4-FFF2-40B4-BE49-F238E27FC236}">
                <a16:creationId xmlns:a16="http://schemas.microsoft.com/office/drawing/2014/main" id="{24C3A045-C9B0-4D4F-9A32-EADE9B44AD40}"/>
              </a:ext>
            </a:extLst>
          </p:cNvPr>
          <p:cNvSpPr>
            <a:spLocks noGrp="1"/>
          </p:cNvSpPr>
          <p:nvPr>
            <p:ph sz="quarter" idx="28"/>
          </p:nvPr>
        </p:nvSpPr>
        <p:spPr>
          <a:xfrm>
            <a:off x="571370" y="1240222"/>
            <a:ext cx="11010900" cy="5423338"/>
          </a:xfrm>
        </p:spPr>
        <p:txBody>
          <a:bodyPr>
            <a:normAutofit/>
          </a:bodyPr>
          <a:lstStyle/>
          <a:p>
            <a:r>
              <a:rPr lang="en-US" altLang="zh-CN" dirty="0"/>
              <a:t>Rook</a:t>
            </a:r>
            <a:r>
              <a:rPr lang="zh-CN" altLang="en-US" dirty="0"/>
              <a:t>是一个开源的云原生存储编排系统，提供平台、框架和支持，提供了一套多样化的存储解决方案，可以与云原生环境进行天然集成。</a:t>
            </a:r>
            <a:r>
              <a:rPr lang="en-US" altLang="zh-CN" dirty="0"/>
              <a:t>Rook</a:t>
            </a:r>
            <a:r>
              <a:rPr lang="zh-CN" altLang="en-US" dirty="0"/>
              <a:t>利用云原生容器管理、调度和调度平台提供的设施，将存储软件转化为自我管理、自我扩展和自我修复的存储服务，实现自动化部署、启动、配置、扩容、升级、迁移、灾难恢复、监控和资源管理。</a:t>
            </a:r>
            <a:r>
              <a:rPr lang="en-US" altLang="zh-CN" dirty="0"/>
              <a:t>Rook</a:t>
            </a:r>
            <a:r>
              <a:rPr lang="zh-CN" altLang="en-US" dirty="0"/>
              <a:t>的快速扩展的特点，深度集成到云原生环境中，并在调度、生命周期管理、资源管理、安全、监控等方面提供优异的用户体验。</a:t>
            </a:r>
            <a:endParaRPr lang="en-US" altLang="zh-CN" dirty="0"/>
          </a:p>
          <a:p>
            <a:r>
              <a:rPr lang="en-US" altLang="zh-CN" dirty="0"/>
              <a:t>Rook</a:t>
            </a:r>
            <a:r>
              <a:rPr lang="zh-CN" altLang="en-US" dirty="0"/>
              <a:t>解决的问题是：</a:t>
            </a:r>
          </a:p>
          <a:p>
            <a:pPr lvl="1"/>
            <a:r>
              <a:rPr lang="zh-CN" altLang="en-US" dirty="0"/>
              <a:t>快速部署一套云原生存储集群；</a:t>
            </a:r>
          </a:p>
          <a:p>
            <a:pPr lvl="1"/>
            <a:r>
              <a:rPr lang="zh-CN" altLang="en-US" dirty="0"/>
              <a:t>平台化管理云原生存储集群，包括存储的扩容、升级、监控、灾难恢复等全生命周期管理；</a:t>
            </a:r>
          </a:p>
          <a:p>
            <a:pPr lvl="1"/>
            <a:r>
              <a:rPr lang="zh-CN" altLang="en-US" dirty="0"/>
              <a:t>本身基于云原生容器管理（如</a:t>
            </a:r>
            <a:r>
              <a:rPr lang="en-US" altLang="zh-CN" dirty="0"/>
              <a:t>Kubernetes</a:t>
            </a:r>
            <a:r>
              <a:rPr lang="zh-CN" altLang="en-US" dirty="0"/>
              <a:t>），管理方便。</a:t>
            </a:r>
            <a:endParaRPr lang="en-US" dirty="0"/>
          </a:p>
        </p:txBody>
      </p:sp>
    </p:spTree>
    <p:extLst>
      <p:ext uri="{BB962C8B-B14F-4D97-AF65-F5344CB8AC3E}">
        <p14:creationId xmlns:p14="http://schemas.microsoft.com/office/powerpoint/2010/main" val="57633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50C8C-0103-4D36-A5BA-92675C924375}"/>
              </a:ext>
            </a:extLst>
          </p:cNvPr>
          <p:cNvSpPr>
            <a:spLocks noGrp="1"/>
          </p:cNvSpPr>
          <p:nvPr>
            <p:ph type="title"/>
          </p:nvPr>
        </p:nvSpPr>
        <p:spPr>
          <a:xfrm>
            <a:off x="571370" y="371805"/>
            <a:ext cx="11010816" cy="332390"/>
          </a:xfrm>
        </p:spPr>
        <p:txBody>
          <a:bodyPr/>
          <a:lstStyle/>
          <a:p>
            <a:r>
              <a:rPr lang="en-US" dirty="0"/>
              <a:t>Rook</a:t>
            </a:r>
            <a:r>
              <a:rPr lang="zh-CN" altLang="en-US" dirty="0"/>
              <a:t>部署分布式集群</a:t>
            </a:r>
            <a:endParaRPr lang="en-US" dirty="0"/>
          </a:p>
        </p:txBody>
      </p:sp>
      <p:sp>
        <p:nvSpPr>
          <p:cNvPr id="3" name="Content Placeholder 2">
            <a:extLst>
              <a:ext uri="{FF2B5EF4-FFF2-40B4-BE49-F238E27FC236}">
                <a16:creationId xmlns:a16="http://schemas.microsoft.com/office/drawing/2014/main" id="{74BF6E86-B435-4F32-B8E8-C104B2542ABE}"/>
              </a:ext>
            </a:extLst>
          </p:cNvPr>
          <p:cNvSpPr>
            <a:spLocks noGrp="1"/>
          </p:cNvSpPr>
          <p:nvPr>
            <p:ph sz="quarter" idx="28"/>
          </p:nvPr>
        </p:nvSpPr>
        <p:spPr>
          <a:xfrm>
            <a:off x="571370" y="1145628"/>
            <a:ext cx="11010900" cy="5465379"/>
          </a:xfrm>
        </p:spPr>
        <p:txBody>
          <a:bodyPr>
            <a:normAutofit fontScale="62500" lnSpcReduction="20000"/>
          </a:bodyPr>
          <a:lstStyle/>
          <a:p>
            <a:pPr>
              <a:lnSpc>
                <a:spcPct val="120000"/>
              </a:lnSpc>
            </a:pPr>
            <a:r>
              <a:rPr lang="en-US" altLang="zh-CN" dirty="0"/>
              <a:t>Rook</a:t>
            </a:r>
            <a:r>
              <a:rPr lang="zh-CN" altLang="en-US" dirty="0"/>
              <a:t>支持多种存储集群的部署，包括：</a:t>
            </a:r>
          </a:p>
          <a:p>
            <a:pPr>
              <a:lnSpc>
                <a:spcPct val="120000"/>
              </a:lnSpc>
            </a:pPr>
            <a:endParaRPr lang="zh-CN" altLang="en-US" dirty="0"/>
          </a:p>
          <a:p>
            <a:pPr>
              <a:lnSpc>
                <a:spcPct val="120000"/>
              </a:lnSpc>
            </a:pPr>
            <a:r>
              <a:rPr lang="en-US" altLang="zh-CN" dirty="0" err="1"/>
              <a:t>Ceph</a:t>
            </a:r>
            <a:r>
              <a:rPr lang="zh-CN" altLang="en-US" dirty="0"/>
              <a:t>，它是一个高度可扩展的分布式存储解决方案，适用于块存储、对象存储和共享文件系统，具有多年的生产部署经验。</a:t>
            </a:r>
          </a:p>
          <a:p>
            <a:pPr>
              <a:lnSpc>
                <a:spcPct val="120000"/>
              </a:lnSpc>
            </a:pPr>
            <a:r>
              <a:rPr lang="en-US" altLang="zh-CN" dirty="0" err="1"/>
              <a:t>EdgeFS</a:t>
            </a:r>
            <a:r>
              <a:rPr lang="zh-CN" altLang="en-US" dirty="0"/>
              <a:t>，它是高性能和容错的分散式数据结构，可以通过对象、文件、</a:t>
            </a:r>
            <a:r>
              <a:rPr lang="en-US" altLang="zh-CN" dirty="0"/>
              <a:t>NoSQL</a:t>
            </a:r>
            <a:r>
              <a:rPr lang="zh-CN" altLang="en-US" dirty="0"/>
              <a:t>和块存储形式进行访问。</a:t>
            </a:r>
          </a:p>
          <a:p>
            <a:pPr>
              <a:lnSpc>
                <a:spcPct val="120000"/>
              </a:lnSpc>
            </a:pPr>
            <a:r>
              <a:rPr lang="en-US" altLang="zh-CN" dirty="0"/>
              <a:t>Cassandra</a:t>
            </a:r>
            <a:r>
              <a:rPr lang="zh-CN" altLang="en-US" dirty="0"/>
              <a:t>，它是一个高度可用的</a:t>
            </a:r>
            <a:r>
              <a:rPr lang="en-US" altLang="zh-CN" dirty="0"/>
              <a:t>NoSQL</a:t>
            </a:r>
            <a:r>
              <a:rPr lang="zh-CN" altLang="en-US" dirty="0"/>
              <a:t>数据库，具有闪电般快速的性能、灵活可控的数据一致性和大规模的可扩展性。</a:t>
            </a:r>
          </a:p>
          <a:p>
            <a:pPr>
              <a:lnSpc>
                <a:spcPct val="120000"/>
              </a:lnSpc>
            </a:pPr>
            <a:r>
              <a:rPr lang="en-US" altLang="zh-CN" dirty="0" err="1"/>
              <a:t>CockroachDB</a:t>
            </a:r>
            <a:r>
              <a:rPr lang="zh-CN" altLang="en-US" dirty="0"/>
              <a:t>，它是一个云原生的</a:t>
            </a:r>
            <a:r>
              <a:rPr lang="en-US" altLang="zh-CN" dirty="0"/>
              <a:t>SQL</a:t>
            </a:r>
            <a:r>
              <a:rPr lang="zh-CN" altLang="en-US" dirty="0"/>
              <a:t>数据库，用于构建全局性的、可扩展的云服务，可在灾难中生存。</a:t>
            </a:r>
          </a:p>
          <a:p>
            <a:pPr>
              <a:lnSpc>
                <a:spcPct val="120000"/>
              </a:lnSpc>
            </a:pPr>
            <a:r>
              <a:rPr lang="en-US" altLang="zh-CN" dirty="0"/>
              <a:t>NFS</a:t>
            </a:r>
            <a:r>
              <a:rPr lang="zh-CN" altLang="en-US" dirty="0"/>
              <a:t>，它允许远程主机通过网络挂载文件系统，并与这些文件系统进行交互，就像在本地挂载一样。</a:t>
            </a:r>
          </a:p>
          <a:p>
            <a:pPr>
              <a:lnSpc>
                <a:spcPct val="120000"/>
              </a:lnSpc>
            </a:pPr>
            <a:r>
              <a:rPr lang="en-US" altLang="zh-CN" dirty="0" err="1"/>
              <a:t>YugabyteDB</a:t>
            </a:r>
            <a:r>
              <a:rPr lang="zh-CN" altLang="en-US" dirty="0"/>
              <a:t>，是一个高性能的云端分布式</a:t>
            </a:r>
            <a:r>
              <a:rPr lang="en-US" altLang="zh-CN" dirty="0"/>
              <a:t>SQL</a:t>
            </a:r>
            <a:r>
              <a:rPr lang="zh-CN" altLang="en-US" dirty="0"/>
              <a:t>数据库，可以自动容忍磁盘、节点、区域和区域故障。</a:t>
            </a:r>
          </a:p>
          <a:p>
            <a:pPr>
              <a:lnSpc>
                <a:spcPct val="120000"/>
              </a:lnSpc>
            </a:pPr>
            <a:r>
              <a:rPr lang="zh-CN" altLang="en-US" dirty="0"/>
              <a:t>其中对于</a:t>
            </a:r>
            <a:r>
              <a:rPr lang="en-US" altLang="zh-CN" dirty="0" err="1"/>
              <a:t>Ceph</a:t>
            </a:r>
            <a:r>
              <a:rPr lang="zh-CN" altLang="en-US" dirty="0"/>
              <a:t>和</a:t>
            </a:r>
            <a:r>
              <a:rPr lang="en-US" altLang="zh-CN" dirty="0" err="1"/>
              <a:t>EdgeFS</a:t>
            </a:r>
            <a:r>
              <a:rPr lang="zh-CN" altLang="en-US" dirty="0"/>
              <a:t>已经是</a:t>
            </a:r>
            <a:r>
              <a:rPr lang="en-US" altLang="zh-CN" dirty="0"/>
              <a:t>stable</a:t>
            </a:r>
            <a:r>
              <a:rPr lang="zh-CN" altLang="en-US" dirty="0"/>
              <a:t>了，可以逐步生产使用。今天就来部署一把存储界的</a:t>
            </a:r>
            <a:r>
              <a:rPr lang="en-US" altLang="zh-CN" dirty="0"/>
              <a:t>Super Star——</a:t>
            </a:r>
            <a:r>
              <a:rPr lang="en-US" altLang="zh-CN" dirty="0" err="1"/>
              <a:t>Ceph</a:t>
            </a:r>
            <a:r>
              <a:rPr lang="zh-CN" altLang="en-US" dirty="0"/>
              <a:t>。</a:t>
            </a:r>
            <a:endParaRPr lang="en-US" dirty="0"/>
          </a:p>
        </p:txBody>
      </p:sp>
    </p:spTree>
    <p:extLst>
      <p:ext uri="{BB962C8B-B14F-4D97-AF65-F5344CB8AC3E}">
        <p14:creationId xmlns:p14="http://schemas.microsoft.com/office/powerpoint/2010/main" val="226328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61AF64F-F7BB-4D9D-859C-BB3847F98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9798"/>
            <a:ext cx="12192000" cy="6698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15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1835"/>
            <a:ext cx="10515600" cy="315912"/>
          </a:xfrm>
        </p:spPr>
        <p:txBody>
          <a:bodyPr>
            <a:normAutofit fontScale="90000"/>
          </a:bodyPr>
          <a:lstStyle/>
          <a:p>
            <a:r>
              <a:rPr lang="en-US" sz="2800" dirty="0" err="1"/>
              <a:t>Ceph</a:t>
            </a:r>
            <a:r>
              <a:rPr lang="en-US" sz="2800" dirty="0"/>
              <a:t> Cluster</a:t>
            </a:r>
            <a:r>
              <a:rPr lang="zh-CN" altLang="en-US" sz="2800" dirty="0"/>
              <a:t>核心组件和概念</a:t>
            </a:r>
            <a:endParaRPr lang="en-US" sz="2800" dirty="0"/>
          </a:p>
        </p:txBody>
      </p:sp>
      <p:sp>
        <p:nvSpPr>
          <p:cNvPr id="3" name="Content Placeholder 2"/>
          <p:cNvSpPr>
            <a:spLocks noGrp="1"/>
          </p:cNvSpPr>
          <p:nvPr>
            <p:ph idx="1"/>
          </p:nvPr>
        </p:nvSpPr>
        <p:spPr>
          <a:xfrm>
            <a:off x="838200" y="574158"/>
            <a:ext cx="7138481" cy="6142007"/>
          </a:xfrm>
        </p:spPr>
        <p:txBody>
          <a:bodyPr>
            <a:normAutofit fontScale="40000" lnSpcReduction="20000"/>
          </a:bodyPr>
          <a:lstStyle/>
          <a:p>
            <a:pPr>
              <a:lnSpc>
                <a:spcPct val="120000"/>
              </a:lnSpc>
            </a:pPr>
            <a:r>
              <a:rPr lang="en-US" altLang="zh-CN" dirty="0" err="1"/>
              <a:t>ceph-mon</a:t>
            </a:r>
            <a:r>
              <a:rPr lang="zh-CN" altLang="en-US" dirty="0"/>
              <a:t>：一个 </a:t>
            </a:r>
            <a:r>
              <a:rPr lang="en-US" altLang="zh-CN" dirty="0" err="1"/>
              <a:t>Ceph</a:t>
            </a:r>
            <a:r>
              <a:rPr lang="zh-CN" altLang="en-US" dirty="0"/>
              <a:t>高可用性的存储集群需要至少</a:t>
            </a:r>
            <a:r>
              <a:rPr lang="en-US" altLang="zh-CN" dirty="0"/>
              <a:t>3</a:t>
            </a:r>
            <a:r>
              <a:rPr lang="zh-CN" altLang="en-US" dirty="0"/>
              <a:t>个 物理隔离的</a:t>
            </a:r>
            <a:r>
              <a:rPr lang="en-US" altLang="zh-CN" dirty="0" err="1"/>
              <a:t>ceph-mon</a:t>
            </a:r>
            <a:r>
              <a:rPr lang="zh-CN" altLang="en-US" dirty="0"/>
              <a:t>服务进程组成的小集群，它们通过 </a:t>
            </a:r>
            <a:r>
              <a:rPr lang="en-US" altLang="zh-CN" dirty="0" err="1"/>
              <a:t>Paxos</a:t>
            </a:r>
            <a:r>
              <a:rPr lang="en-US" altLang="zh-CN" dirty="0"/>
              <a:t> </a:t>
            </a:r>
            <a:r>
              <a:rPr lang="zh-CN" altLang="en-US" dirty="0"/>
              <a:t>同步数据，用来保存 </a:t>
            </a:r>
            <a:r>
              <a:rPr lang="en-US" altLang="zh-CN" dirty="0"/>
              <a:t>OSD </a:t>
            </a:r>
            <a:r>
              <a:rPr lang="zh-CN" altLang="en-US" dirty="0"/>
              <a:t>的元数据</a:t>
            </a:r>
            <a:r>
              <a:rPr lang="en-US" altLang="zh-CN" dirty="0"/>
              <a:t>(</a:t>
            </a:r>
            <a:r>
              <a:rPr lang="zh-CN" altLang="en-US" dirty="0"/>
              <a:t>即</a:t>
            </a:r>
            <a:r>
              <a:rPr lang="en-US" altLang="zh-CN" dirty="0" err="1"/>
              <a:t>osdmap</a:t>
            </a:r>
            <a:r>
              <a:rPr lang="en-US" altLang="zh-CN" dirty="0"/>
              <a:t>)</a:t>
            </a:r>
            <a:r>
              <a:rPr lang="zh-CN" altLang="en-US" dirty="0"/>
              <a:t>。</a:t>
            </a:r>
          </a:p>
          <a:p>
            <a:pPr>
              <a:lnSpc>
                <a:spcPct val="120000"/>
              </a:lnSpc>
            </a:pPr>
            <a:r>
              <a:rPr lang="en-US" altLang="zh-CN" dirty="0" err="1"/>
              <a:t>ceph-osd</a:t>
            </a:r>
            <a:r>
              <a:rPr lang="zh-CN" altLang="en-US" dirty="0"/>
              <a:t>：全称 </a:t>
            </a:r>
            <a:r>
              <a:rPr lang="en-US" altLang="zh-CN" dirty="0"/>
              <a:t>Object Storage Device</a:t>
            </a:r>
            <a:r>
              <a:rPr lang="zh-CN" altLang="en-US" dirty="0"/>
              <a:t>，</a:t>
            </a:r>
            <a:r>
              <a:rPr lang="en-US" altLang="zh-CN" dirty="0" err="1"/>
              <a:t>ceph-osd</a:t>
            </a:r>
            <a:r>
              <a:rPr lang="zh-CN" altLang="en-US" dirty="0"/>
              <a:t>服务进程提供</a:t>
            </a:r>
            <a:r>
              <a:rPr lang="en-US" altLang="zh-CN" dirty="0"/>
              <a:t>RADOS</a:t>
            </a:r>
            <a:r>
              <a:rPr lang="zh-CN" altLang="en-US" dirty="0"/>
              <a:t>服务，响应客户端请求返回具体数据。</a:t>
            </a:r>
            <a:r>
              <a:rPr lang="en-US" altLang="zh-CN" dirty="0" err="1"/>
              <a:t>ceph-osd</a:t>
            </a:r>
            <a:r>
              <a:rPr lang="zh-CN" altLang="en-US" dirty="0"/>
              <a:t>与</a:t>
            </a:r>
            <a:r>
              <a:rPr lang="en-US" altLang="zh-CN" dirty="0" err="1"/>
              <a:t>ceph-mon</a:t>
            </a:r>
            <a:r>
              <a:rPr lang="zh-CN" altLang="en-US" dirty="0"/>
              <a:t>交互加入集群</a:t>
            </a:r>
            <a:r>
              <a:rPr lang="en-US" altLang="zh-CN" dirty="0"/>
              <a:t>membership</a:t>
            </a:r>
            <a:r>
              <a:rPr lang="zh-CN" altLang="en-US" dirty="0"/>
              <a:t>，与其它</a:t>
            </a:r>
            <a:r>
              <a:rPr lang="en-US" altLang="zh-CN" dirty="0" err="1"/>
              <a:t>ceph-osd</a:t>
            </a:r>
            <a:r>
              <a:rPr lang="zh-CN" altLang="en-US" dirty="0"/>
              <a:t>服务进程交互实现数据的</a:t>
            </a:r>
            <a:r>
              <a:rPr lang="en-US" altLang="zh-CN" dirty="0"/>
              <a:t>replication</a:t>
            </a:r>
            <a:r>
              <a:rPr lang="zh-CN" altLang="en-US" dirty="0"/>
              <a:t>。</a:t>
            </a:r>
            <a:r>
              <a:rPr lang="en-US" altLang="zh-CN" dirty="0"/>
              <a:t>Pool</a:t>
            </a:r>
            <a:r>
              <a:rPr lang="zh-CN" altLang="en-US" dirty="0"/>
              <a:t>是</a:t>
            </a:r>
            <a:r>
              <a:rPr lang="en-US" altLang="zh-CN" dirty="0" err="1"/>
              <a:t>ceph-osd</a:t>
            </a:r>
            <a:r>
              <a:rPr lang="zh-CN" altLang="en-US" dirty="0"/>
              <a:t>服务进程所管理的数据模型。</a:t>
            </a:r>
          </a:p>
          <a:p>
            <a:pPr>
              <a:lnSpc>
                <a:spcPct val="120000"/>
              </a:lnSpc>
            </a:pPr>
            <a:r>
              <a:rPr lang="en-US" altLang="zh-CN" dirty="0" err="1"/>
              <a:t>ceph-mds</a:t>
            </a:r>
            <a:r>
              <a:rPr lang="zh-CN" altLang="en-US" dirty="0"/>
              <a:t>：全称 </a:t>
            </a:r>
            <a:r>
              <a:rPr lang="en-US" altLang="zh-CN" dirty="0" err="1"/>
              <a:t>Ceph</a:t>
            </a:r>
            <a:r>
              <a:rPr lang="en-US" altLang="zh-CN" dirty="0"/>
              <a:t> Metadata Server</a:t>
            </a:r>
            <a:r>
              <a:rPr lang="zh-CN" altLang="en-US" dirty="0"/>
              <a:t>，</a:t>
            </a:r>
            <a:r>
              <a:rPr lang="en-US" altLang="zh-CN" dirty="0" err="1"/>
              <a:t>ceph-mds</a:t>
            </a:r>
            <a:r>
              <a:rPr lang="zh-CN" altLang="en-US" dirty="0"/>
              <a:t>提供 </a:t>
            </a:r>
            <a:r>
              <a:rPr lang="en-US" altLang="zh-CN" dirty="0" err="1"/>
              <a:t>CephFS</a:t>
            </a:r>
            <a:r>
              <a:rPr lang="en-US" altLang="zh-CN" dirty="0"/>
              <a:t> </a:t>
            </a:r>
            <a:r>
              <a:rPr lang="zh-CN" altLang="en-US" dirty="0"/>
              <a:t>服务依赖的元数据服务，它使用</a:t>
            </a:r>
            <a:r>
              <a:rPr lang="en-US" altLang="zh-CN" dirty="0"/>
              <a:t>RADOS</a:t>
            </a:r>
            <a:r>
              <a:rPr lang="zh-CN" altLang="en-US" dirty="0"/>
              <a:t>存储文件系统所需的元数据</a:t>
            </a:r>
            <a:r>
              <a:rPr lang="en-US" altLang="zh-CN" dirty="0"/>
              <a:t>(</a:t>
            </a:r>
            <a:r>
              <a:rPr lang="zh-CN" altLang="en-US" dirty="0"/>
              <a:t>目录、文件归属、访问模式等</a:t>
            </a:r>
            <a:r>
              <a:rPr lang="en-US" altLang="zh-CN" dirty="0"/>
              <a:t>)</a:t>
            </a:r>
            <a:r>
              <a:rPr lang="zh-CN" altLang="en-US" dirty="0"/>
              <a:t>，并提供</a:t>
            </a:r>
            <a:r>
              <a:rPr lang="en-US" altLang="zh-CN" dirty="0"/>
              <a:t>client</a:t>
            </a:r>
            <a:r>
              <a:rPr lang="zh-CN" altLang="en-US" dirty="0"/>
              <a:t>端访问文件系统中的数据。多个物理隔离的</a:t>
            </a:r>
            <a:r>
              <a:rPr lang="en-US" altLang="zh-CN" dirty="0" err="1"/>
              <a:t>ceph-mds</a:t>
            </a:r>
            <a:r>
              <a:rPr lang="zh-CN" altLang="en-US" dirty="0"/>
              <a:t>服务进程实现高可用性和高扩展性；针对高可用性，</a:t>
            </a:r>
            <a:r>
              <a:rPr lang="en-US" altLang="zh-CN" dirty="0" err="1"/>
              <a:t>ceph-mds</a:t>
            </a:r>
            <a:r>
              <a:rPr lang="zh-CN" altLang="en-US" dirty="0"/>
              <a:t>故障自动切换是由</a:t>
            </a:r>
            <a:r>
              <a:rPr lang="en-US" altLang="zh-CN" dirty="0" err="1"/>
              <a:t>ceph-mon</a:t>
            </a:r>
            <a:r>
              <a:rPr lang="zh-CN" altLang="en-US" dirty="0"/>
              <a:t>触发的；针对高扩展性，多个</a:t>
            </a:r>
            <a:r>
              <a:rPr lang="en-US" altLang="zh-CN" dirty="0" err="1"/>
              <a:t>ceph-mds</a:t>
            </a:r>
            <a:r>
              <a:rPr lang="zh-CN" altLang="en-US" dirty="0"/>
              <a:t>拆分管理目录的</a:t>
            </a:r>
            <a:r>
              <a:rPr lang="en-US" altLang="zh-CN" dirty="0"/>
              <a:t>meta data</a:t>
            </a:r>
            <a:r>
              <a:rPr lang="zh-CN" altLang="en-US" dirty="0"/>
              <a:t>，实现负载均衡。对象存储和块设备存储不需要该服务。</a:t>
            </a:r>
            <a:endParaRPr lang="en-US" altLang="zh-CN" dirty="0"/>
          </a:p>
          <a:p>
            <a:pPr>
              <a:lnSpc>
                <a:spcPct val="120000"/>
              </a:lnSpc>
            </a:pPr>
            <a:r>
              <a:rPr lang="en-US" altLang="zh-CN" dirty="0" err="1"/>
              <a:t>radosgw</a:t>
            </a:r>
            <a:r>
              <a:rPr lang="zh-CN" altLang="en-US" dirty="0"/>
              <a:t>：提供基于</a:t>
            </a:r>
            <a:r>
              <a:rPr lang="en-US" altLang="zh-CN" dirty="0" err="1"/>
              <a:t>RESTfull</a:t>
            </a:r>
            <a:r>
              <a:rPr lang="en-US" altLang="zh-CN" dirty="0"/>
              <a:t> HTTP API</a:t>
            </a:r>
            <a:r>
              <a:rPr lang="zh-CN" altLang="en-US" dirty="0"/>
              <a:t>的数据对象存储，它维护自身内部的数据格式、数据库、认证、存取控制等。</a:t>
            </a:r>
          </a:p>
          <a:p>
            <a:pPr>
              <a:lnSpc>
                <a:spcPct val="120000"/>
              </a:lnSpc>
            </a:pPr>
            <a:r>
              <a:rPr lang="en-US" dirty="0"/>
              <a:t>RADOS：</a:t>
            </a:r>
            <a:r>
              <a:rPr lang="zh-CN" altLang="en-US" dirty="0"/>
              <a:t>全称 </a:t>
            </a:r>
            <a:r>
              <a:rPr lang="en-US" dirty="0"/>
              <a:t>Reliable Autonomic Distributed Object Store，</a:t>
            </a:r>
            <a:r>
              <a:rPr lang="zh-CN" altLang="en-US" dirty="0"/>
              <a:t>是 </a:t>
            </a:r>
            <a:r>
              <a:rPr lang="en-US" dirty="0" err="1"/>
              <a:t>Ceph</a:t>
            </a:r>
            <a:r>
              <a:rPr lang="en-US" dirty="0"/>
              <a:t> </a:t>
            </a:r>
            <a:r>
              <a:rPr lang="zh-CN" altLang="en-US" dirty="0"/>
              <a:t>集群的精华，用于实现数据分配、</a:t>
            </a:r>
            <a:r>
              <a:rPr lang="en-US" dirty="0"/>
              <a:t>Failover </a:t>
            </a:r>
            <a:r>
              <a:rPr lang="zh-CN" altLang="en-US" dirty="0"/>
              <a:t>等集群操作。</a:t>
            </a:r>
            <a:endParaRPr lang="en-US" altLang="zh-CN" dirty="0"/>
          </a:p>
          <a:p>
            <a:pPr>
              <a:lnSpc>
                <a:spcPct val="120000"/>
              </a:lnSpc>
            </a:pPr>
            <a:r>
              <a:rPr lang="en-US" dirty="0" err="1"/>
              <a:t>Librados：Librados</a:t>
            </a:r>
            <a:r>
              <a:rPr lang="en-US" dirty="0"/>
              <a:t> </a:t>
            </a:r>
            <a:r>
              <a:rPr lang="zh-CN" altLang="en-US" dirty="0"/>
              <a:t>是 </a:t>
            </a:r>
            <a:r>
              <a:rPr lang="en-US" dirty="0" err="1"/>
              <a:t>Rados</a:t>
            </a:r>
            <a:r>
              <a:rPr lang="en-US" dirty="0"/>
              <a:t> </a:t>
            </a:r>
            <a:r>
              <a:rPr lang="zh-CN" altLang="en-US" dirty="0"/>
              <a:t>提供库，因为 </a:t>
            </a:r>
            <a:r>
              <a:rPr lang="en-US" dirty="0"/>
              <a:t>RADOS </a:t>
            </a:r>
            <a:r>
              <a:rPr lang="zh-CN" altLang="en-US" dirty="0"/>
              <a:t>是协议很难直接访问，因此上层的 </a:t>
            </a:r>
            <a:r>
              <a:rPr lang="en-US" dirty="0"/>
              <a:t>RBD、RGW </a:t>
            </a:r>
            <a:r>
              <a:rPr lang="zh-CN" altLang="en-US" dirty="0"/>
              <a:t>和 </a:t>
            </a:r>
            <a:r>
              <a:rPr lang="en-US" dirty="0" err="1"/>
              <a:t>CephFS</a:t>
            </a:r>
            <a:r>
              <a:rPr lang="en-US" dirty="0"/>
              <a:t> </a:t>
            </a:r>
            <a:r>
              <a:rPr lang="zh-CN" altLang="en-US" dirty="0"/>
              <a:t>都是通过 </a:t>
            </a:r>
            <a:r>
              <a:rPr lang="en-US" dirty="0" err="1"/>
              <a:t>librados</a:t>
            </a:r>
            <a:r>
              <a:rPr lang="en-US" dirty="0"/>
              <a:t> </a:t>
            </a:r>
            <a:r>
              <a:rPr lang="zh-CN" altLang="en-US" dirty="0"/>
              <a:t>访问的，目前提供 </a:t>
            </a:r>
            <a:r>
              <a:rPr lang="en-US" dirty="0" err="1"/>
              <a:t>PHP、Ruby、Java、Python、C</a:t>
            </a:r>
            <a:r>
              <a:rPr lang="en-US" dirty="0"/>
              <a:t> </a:t>
            </a:r>
            <a:r>
              <a:rPr lang="zh-CN" altLang="en-US" dirty="0"/>
              <a:t>和 </a:t>
            </a:r>
            <a:r>
              <a:rPr lang="en-US" dirty="0"/>
              <a:t>C++ </a:t>
            </a:r>
            <a:r>
              <a:rPr lang="zh-CN" altLang="en-US" dirty="0"/>
              <a:t>支持。</a:t>
            </a:r>
          </a:p>
          <a:p>
            <a:pPr>
              <a:lnSpc>
                <a:spcPct val="120000"/>
              </a:lnSpc>
            </a:pPr>
            <a:r>
              <a:rPr lang="en-US" dirty="0"/>
              <a:t>CRUSH：CRUSH </a:t>
            </a:r>
            <a:r>
              <a:rPr lang="zh-CN" altLang="en-US" dirty="0"/>
              <a:t>是 </a:t>
            </a:r>
            <a:r>
              <a:rPr lang="en-US" dirty="0" err="1"/>
              <a:t>Ceph</a:t>
            </a:r>
            <a:r>
              <a:rPr lang="en-US" dirty="0"/>
              <a:t> </a:t>
            </a:r>
            <a:r>
              <a:rPr lang="zh-CN" altLang="en-US" dirty="0"/>
              <a:t>使用的数据分布算法，类似一致性哈希，让数据分配到预期的地方。</a:t>
            </a:r>
            <a:endParaRPr lang="en-US" altLang="zh-CN" dirty="0"/>
          </a:p>
          <a:p>
            <a:pPr>
              <a:lnSpc>
                <a:spcPct val="120000"/>
              </a:lnSpc>
            </a:pPr>
            <a:r>
              <a:rPr lang="en-US" altLang="zh-CN" dirty="0"/>
              <a:t>Object</a:t>
            </a:r>
            <a:r>
              <a:rPr lang="zh-CN" altLang="en-US" dirty="0"/>
              <a:t>：</a:t>
            </a:r>
            <a:r>
              <a:rPr lang="en-US" altLang="zh-CN" dirty="0" err="1"/>
              <a:t>Ceph</a:t>
            </a:r>
            <a:r>
              <a:rPr lang="en-US" altLang="zh-CN" dirty="0"/>
              <a:t> </a:t>
            </a:r>
            <a:r>
              <a:rPr lang="zh-CN" altLang="en-US" dirty="0"/>
              <a:t>最底层的存储单元是 </a:t>
            </a:r>
            <a:r>
              <a:rPr lang="en-US" altLang="zh-CN" dirty="0"/>
              <a:t>Object </a:t>
            </a:r>
            <a:r>
              <a:rPr lang="zh-CN" altLang="en-US" dirty="0"/>
              <a:t>对象，一条数据、一个配置都是一个对象，每个 </a:t>
            </a:r>
            <a:r>
              <a:rPr lang="en-US" altLang="zh-CN" dirty="0"/>
              <a:t>Object </a:t>
            </a:r>
            <a:r>
              <a:rPr lang="zh-CN" altLang="en-US" dirty="0"/>
              <a:t>包含 </a:t>
            </a:r>
            <a:r>
              <a:rPr lang="en-US" altLang="zh-CN" dirty="0"/>
              <a:t>ID</a:t>
            </a:r>
            <a:r>
              <a:rPr lang="zh-CN" altLang="en-US" dirty="0"/>
              <a:t>、元数据和原始数据。</a:t>
            </a:r>
          </a:p>
          <a:p>
            <a:pPr>
              <a:lnSpc>
                <a:spcPct val="120000"/>
              </a:lnSpc>
            </a:pPr>
            <a:r>
              <a:rPr lang="en-US" altLang="zh-CN" dirty="0"/>
              <a:t>Pool</a:t>
            </a:r>
            <a:r>
              <a:rPr lang="zh-CN" altLang="en-US" dirty="0"/>
              <a:t>：</a:t>
            </a:r>
            <a:r>
              <a:rPr lang="en-US" altLang="zh-CN" dirty="0"/>
              <a:t>Pool </a:t>
            </a:r>
            <a:r>
              <a:rPr lang="zh-CN" altLang="en-US" dirty="0"/>
              <a:t>是一个存储对象的逻辑分区，它通常规定了数据冗余的类型与副本数，默认为</a:t>
            </a:r>
            <a:r>
              <a:rPr lang="en-US" altLang="zh-CN" dirty="0"/>
              <a:t>3</a:t>
            </a:r>
            <a:r>
              <a:rPr lang="zh-CN" altLang="en-US" dirty="0"/>
              <a:t>副本。对于不同类型的存储，需要单独的 </a:t>
            </a:r>
            <a:r>
              <a:rPr lang="en-US" altLang="zh-CN" dirty="0"/>
              <a:t>Pool</a:t>
            </a:r>
            <a:r>
              <a:rPr lang="zh-CN" altLang="en-US" dirty="0"/>
              <a:t>，如 </a:t>
            </a:r>
            <a:r>
              <a:rPr lang="en-US" altLang="zh-CN" dirty="0"/>
              <a:t>RBD</a:t>
            </a:r>
            <a:r>
              <a:rPr lang="zh-CN" altLang="en-US" dirty="0"/>
              <a:t>。</a:t>
            </a:r>
            <a:r>
              <a:rPr lang="en-US" altLang="zh-CN" dirty="0"/>
              <a:t>pool </a:t>
            </a:r>
            <a:r>
              <a:rPr lang="zh-CN" altLang="en-US" dirty="0"/>
              <a:t>是 </a:t>
            </a:r>
            <a:r>
              <a:rPr lang="en-US" altLang="zh-CN" dirty="0" err="1"/>
              <a:t>ceph</a:t>
            </a:r>
            <a:r>
              <a:rPr lang="en-US" altLang="zh-CN" dirty="0"/>
              <a:t> </a:t>
            </a:r>
            <a:r>
              <a:rPr lang="zh-CN" altLang="en-US" dirty="0"/>
              <a:t>存储数据时的逻辑分区，它起到 </a:t>
            </a:r>
            <a:r>
              <a:rPr lang="en-US" altLang="zh-CN" dirty="0"/>
              <a:t>namespace </a:t>
            </a:r>
            <a:r>
              <a:rPr lang="zh-CN" altLang="en-US" dirty="0"/>
              <a:t>的作用。</a:t>
            </a:r>
          </a:p>
          <a:p>
            <a:pPr>
              <a:lnSpc>
                <a:spcPct val="120000"/>
              </a:lnSpc>
            </a:pPr>
            <a:r>
              <a:rPr lang="en-US" altLang="zh-CN" dirty="0"/>
              <a:t>PG</a:t>
            </a:r>
            <a:r>
              <a:rPr lang="zh-CN" altLang="en-US" dirty="0"/>
              <a:t>：全称 </a:t>
            </a:r>
            <a:r>
              <a:rPr lang="en-US" altLang="zh-CN" dirty="0"/>
              <a:t>Placement </a:t>
            </a:r>
            <a:r>
              <a:rPr lang="en-US" altLang="zh-CN" dirty="0" err="1"/>
              <a:t>Grouops</a:t>
            </a:r>
            <a:r>
              <a:rPr lang="zh-CN" altLang="en-US" dirty="0"/>
              <a:t>，是一个逻辑概念，一个 </a:t>
            </a:r>
            <a:r>
              <a:rPr lang="en-US" altLang="zh-CN" dirty="0"/>
              <a:t>OSD </a:t>
            </a:r>
            <a:r>
              <a:rPr lang="zh-CN" altLang="en-US" dirty="0"/>
              <a:t>包含多个 </a:t>
            </a:r>
            <a:r>
              <a:rPr lang="en-US" altLang="zh-CN" dirty="0"/>
              <a:t>PG</a:t>
            </a:r>
            <a:r>
              <a:rPr lang="zh-CN" altLang="en-US" dirty="0"/>
              <a:t>。引入 </a:t>
            </a:r>
            <a:r>
              <a:rPr lang="en-US" altLang="zh-CN" dirty="0"/>
              <a:t>PG </a:t>
            </a:r>
            <a:r>
              <a:rPr lang="zh-CN" altLang="en-US" dirty="0"/>
              <a:t>这一层其实是为了更好的分配数据和定位数据。每个 </a:t>
            </a:r>
            <a:r>
              <a:rPr lang="en-US" altLang="zh-CN" dirty="0"/>
              <a:t>Pool </a:t>
            </a:r>
            <a:r>
              <a:rPr lang="zh-CN" altLang="en-US" dirty="0"/>
              <a:t>内包含很多个 </a:t>
            </a:r>
            <a:r>
              <a:rPr lang="en-US" altLang="zh-CN" dirty="0"/>
              <a:t>PG</a:t>
            </a:r>
            <a:r>
              <a:rPr lang="zh-CN" altLang="en-US" dirty="0"/>
              <a:t>，它是一个对象的集合，服务端数据均衡和恢复的最小单位就是 </a:t>
            </a:r>
            <a:r>
              <a:rPr lang="en-US" altLang="zh-CN" dirty="0"/>
              <a:t>PG</a:t>
            </a:r>
            <a:r>
              <a:rPr lang="zh-CN" altLang="en-US" dirty="0"/>
              <a:t>。</a:t>
            </a:r>
            <a:endParaRPr lang="en-US" dirty="0"/>
          </a:p>
        </p:txBody>
      </p:sp>
      <p:pic>
        <p:nvPicPr>
          <p:cNvPr id="4" name="Picture 3">
            <a:extLst>
              <a:ext uri="{FF2B5EF4-FFF2-40B4-BE49-F238E27FC236}">
                <a16:creationId xmlns:a16="http://schemas.microsoft.com/office/drawing/2014/main" id="{566F0129-F22E-4172-9192-9827ACD9A9A0}"/>
              </a:ext>
            </a:extLst>
          </p:cNvPr>
          <p:cNvPicPr>
            <a:picLocks noChangeAspect="1"/>
          </p:cNvPicPr>
          <p:nvPr/>
        </p:nvPicPr>
        <p:blipFill>
          <a:blip r:embed="rId2"/>
          <a:stretch>
            <a:fillRect/>
          </a:stretch>
        </p:blipFill>
        <p:spPr>
          <a:xfrm>
            <a:off x="8326877" y="574158"/>
            <a:ext cx="3624972" cy="367143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背景</a:t>
            </a:r>
            <a:endParaRPr lang="en-US" dirty="0"/>
          </a:p>
        </p:txBody>
      </p:sp>
      <p:sp>
        <p:nvSpPr>
          <p:cNvPr id="3" name="Content Placeholder 2"/>
          <p:cNvSpPr>
            <a:spLocks noGrp="1"/>
          </p:cNvSpPr>
          <p:nvPr>
            <p:ph idx="1"/>
          </p:nvPr>
        </p:nvSpPr>
        <p:spPr/>
        <p:txBody>
          <a:bodyPr>
            <a:normAutofit/>
          </a:bodyPr>
          <a:lstStyle/>
          <a:p>
            <a:pPr marL="0" indent="0">
              <a:lnSpc>
                <a:spcPct val="120000"/>
              </a:lnSpc>
              <a:buNone/>
            </a:pPr>
            <a:r>
              <a:rPr lang="zh-CN" altLang="en-US" dirty="0"/>
              <a:t>像数据库、缓存等这些服务数据需要持久化，一定是有状态的，要想让这些服务也能运行在</a:t>
            </a:r>
            <a:r>
              <a:rPr lang="en-US" altLang="zh-CN" dirty="0"/>
              <a:t>Kubernetes</a:t>
            </a:r>
            <a:r>
              <a:rPr lang="zh-CN" altLang="en-US" dirty="0"/>
              <a:t>集群中就必须先解决数据持久化问题。如果你的</a:t>
            </a:r>
            <a:r>
              <a:rPr lang="en-US" altLang="zh-CN" dirty="0"/>
              <a:t>Kubernetes</a:t>
            </a:r>
            <a:r>
              <a:rPr lang="zh-CN" altLang="en-US" dirty="0"/>
              <a:t>集群是运行在</a:t>
            </a:r>
            <a:r>
              <a:rPr lang="en-US" altLang="zh-CN" dirty="0"/>
              <a:t>AWS</a:t>
            </a:r>
            <a:r>
              <a:rPr lang="zh-CN" altLang="en-US" dirty="0"/>
              <a:t>、阿里云等公有云上这个问题很好解决，直接使用云厂商提供的</a:t>
            </a:r>
            <a:r>
              <a:rPr lang="en-US" altLang="zh-CN" dirty="0"/>
              <a:t>EBS</a:t>
            </a:r>
            <a:r>
              <a:rPr lang="zh-CN" altLang="en-US" dirty="0"/>
              <a:t>等弹性云存储就行，但如果是运行在私有云上就需要自建分布存储。</a:t>
            </a: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71B37F5D-156A-4EDA-A438-C2CFD7E889D8}"/>
              </a:ext>
            </a:extLst>
          </p:cNvPr>
          <p:cNvGraphicFramePr>
            <a:graphicFrameLocks noGrp="1"/>
          </p:cNvGraphicFramePr>
          <p:nvPr/>
        </p:nvGraphicFramePr>
        <p:xfrm>
          <a:off x="283779" y="441434"/>
          <a:ext cx="11571889" cy="6308095"/>
        </p:xfrm>
        <a:graphic>
          <a:graphicData uri="http://schemas.openxmlformats.org/drawingml/2006/table">
            <a:tbl>
              <a:tblPr/>
              <a:tblGrid>
                <a:gridCol w="3850879">
                  <a:extLst>
                    <a:ext uri="{9D8B030D-6E8A-4147-A177-3AD203B41FA5}">
                      <a16:colId xmlns:a16="http://schemas.microsoft.com/office/drawing/2014/main" val="4187004449"/>
                    </a:ext>
                  </a:extLst>
                </a:gridCol>
                <a:gridCol w="3850879">
                  <a:extLst>
                    <a:ext uri="{9D8B030D-6E8A-4147-A177-3AD203B41FA5}">
                      <a16:colId xmlns:a16="http://schemas.microsoft.com/office/drawing/2014/main" val="2041849417"/>
                    </a:ext>
                  </a:extLst>
                </a:gridCol>
                <a:gridCol w="3870131">
                  <a:extLst>
                    <a:ext uri="{9D8B030D-6E8A-4147-A177-3AD203B41FA5}">
                      <a16:colId xmlns:a16="http://schemas.microsoft.com/office/drawing/2014/main" val="3967876788"/>
                    </a:ext>
                  </a:extLst>
                </a:gridCol>
              </a:tblGrid>
              <a:tr h="768569">
                <a:tc>
                  <a:txBody>
                    <a:bodyPr/>
                    <a:lstStyle/>
                    <a:p>
                      <a:pPr algn="l" fontAlgn="t"/>
                      <a:r>
                        <a:rPr lang="en-US" sz="2000" b="1">
                          <a:effectLst/>
                          <a:latin typeface="Nunito Sans" pitchFamily="2" charset="0"/>
                        </a:rPr>
                        <a:t> Comparison Points</a:t>
                      </a:r>
                      <a:endParaRPr lang="en-US" sz="2000">
                        <a:effectLst/>
                      </a:endParaRP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ctr" fontAlgn="t"/>
                      <a:r>
                        <a:rPr lang="en-US" sz="2000" b="1">
                          <a:effectLst/>
                          <a:latin typeface="Nunito Sans" pitchFamily="2" charset="0"/>
                        </a:rPr>
                        <a:t>Redis</a:t>
                      </a:r>
                      <a:endParaRPr lang="en-US" sz="2000">
                        <a:effectLst/>
                      </a:endParaRP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ctr" fontAlgn="t"/>
                      <a:r>
                        <a:rPr lang="en-US" sz="2000" b="1">
                          <a:solidFill>
                            <a:srgbClr val="4D5968"/>
                          </a:solidFill>
                          <a:effectLst/>
                          <a:latin typeface="Nunito Sans" pitchFamily="2" charset="0"/>
                        </a:rPr>
                        <a:t>Kafka</a:t>
                      </a:r>
                      <a:endParaRPr lang="en-US" sz="2000">
                        <a:solidFill>
                          <a:srgbClr val="4D5968"/>
                        </a:solidFill>
                        <a:effectLst/>
                        <a:latin typeface="Nunito Sans" pitchFamily="2" charset="0"/>
                      </a:endParaRP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2601879206"/>
                  </a:ext>
                </a:extLst>
              </a:tr>
              <a:tr h="768569">
                <a:tc>
                  <a:txBody>
                    <a:bodyPr/>
                    <a:lstStyle/>
                    <a:p>
                      <a:pPr algn="l" fontAlgn="t"/>
                      <a:r>
                        <a:rPr lang="en-US" sz="2000" b="1">
                          <a:effectLst/>
                          <a:latin typeface="Nunito Sans" pitchFamily="2" charset="0"/>
                        </a:rPr>
                        <a:t> </a:t>
                      </a:r>
                      <a:r>
                        <a:rPr lang="en-US" sz="2000">
                          <a:effectLst/>
                        </a:rPr>
                        <a:t>Origin</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b="1">
                          <a:effectLst/>
                          <a:latin typeface="Nunito Sans" pitchFamily="2" charset="0"/>
                        </a:rPr>
                        <a:t> </a:t>
                      </a:r>
                      <a:r>
                        <a:rPr lang="en-US" sz="2000">
                          <a:effectLst/>
                        </a:rPr>
                        <a:t>To develop real-time weblog analyzer by Salvatore Sanfilippo</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b="1">
                          <a:effectLst/>
                          <a:latin typeface="Nunito Sans" pitchFamily="2" charset="0"/>
                        </a:rPr>
                        <a:t> </a:t>
                      </a:r>
                      <a:r>
                        <a:rPr lang="en-US" sz="2000">
                          <a:effectLst/>
                        </a:rPr>
                        <a:t>Started at LinkedIn</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463337143"/>
                  </a:ext>
                </a:extLst>
              </a:tr>
              <a:tr h="768569">
                <a:tc>
                  <a:txBody>
                    <a:bodyPr/>
                    <a:lstStyle/>
                    <a:p>
                      <a:pPr algn="l" fontAlgn="t"/>
                      <a:r>
                        <a:rPr lang="en-US" sz="2000" b="1">
                          <a:effectLst/>
                          <a:latin typeface="Nunito Sans" pitchFamily="2" charset="0"/>
                        </a:rPr>
                        <a:t> </a:t>
                      </a:r>
                      <a:r>
                        <a:rPr lang="en-US" sz="2000">
                          <a:effectLst/>
                        </a:rPr>
                        <a:t>Parallelism</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a:effectLst/>
                        </a:rPr>
                        <a:t>Doesn’t support parallelism</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a:effectLst/>
                        </a:rPr>
                        <a:t>Supports parallelism due to log partitioning of data</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53573201"/>
                  </a:ext>
                </a:extLst>
              </a:tr>
              <a:tr h="768569">
                <a:tc>
                  <a:txBody>
                    <a:bodyPr/>
                    <a:lstStyle/>
                    <a:p>
                      <a:pPr algn="l" fontAlgn="t"/>
                      <a:r>
                        <a:rPr lang="en-US" sz="2000" b="1">
                          <a:effectLst/>
                          <a:latin typeface="Nunito Sans" pitchFamily="2" charset="0"/>
                        </a:rPr>
                        <a:t> </a:t>
                      </a:r>
                      <a:r>
                        <a:rPr lang="en-US" sz="2000">
                          <a:effectLst/>
                        </a:rPr>
                        <a:t>Message Retention</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dirty="0">
                          <a:effectLst/>
                        </a:rPr>
                        <a:t>It does not retain data.</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b="1">
                          <a:effectLst/>
                          <a:latin typeface="Nunito Sans" pitchFamily="2" charset="0"/>
                        </a:rPr>
                        <a:t> </a:t>
                      </a:r>
                      <a:r>
                        <a:rPr lang="en-US" sz="2000">
                          <a:effectLst/>
                        </a:rPr>
                        <a:t>Can retain data for a longer period of time</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3697107625"/>
                  </a:ext>
                </a:extLst>
              </a:tr>
              <a:tr h="768569">
                <a:tc>
                  <a:txBody>
                    <a:bodyPr/>
                    <a:lstStyle/>
                    <a:p>
                      <a:pPr algn="l" fontAlgn="t"/>
                      <a:r>
                        <a:rPr lang="en-US" sz="2000" b="1">
                          <a:effectLst/>
                          <a:latin typeface="Nunito Sans" pitchFamily="2" charset="0"/>
                        </a:rPr>
                        <a:t> </a:t>
                      </a:r>
                      <a:r>
                        <a:rPr lang="en-US" sz="2000">
                          <a:effectLst/>
                        </a:rPr>
                        <a:t>Subscription</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a:effectLst/>
                        </a:rPr>
                        <a:t>Push Based Subscription</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b="1">
                          <a:effectLst/>
                          <a:latin typeface="Nunito Sans" pitchFamily="2" charset="0"/>
                        </a:rPr>
                        <a:t> </a:t>
                      </a:r>
                      <a:r>
                        <a:rPr lang="en-US" sz="2000">
                          <a:effectLst/>
                        </a:rPr>
                        <a:t>Pull Based Subscription</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2271980330"/>
                  </a:ext>
                </a:extLst>
              </a:tr>
              <a:tr h="768569">
                <a:tc>
                  <a:txBody>
                    <a:bodyPr/>
                    <a:lstStyle/>
                    <a:p>
                      <a:pPr algn="l" fontAlgn="t"/>
                      <a:r>
                        <a:rPr lang="en-US" sz="2000" b="1">
                          <a:effectLst/>
                          <a:latin typeface="Nunito Sans" pitchFamily="2" charset="0"/>
                        </a:rPr>
                        <a:t> </a:t>
                      </a:r>
                      <a:r>
                        <a:rPr lang="en-US" sz="2000">
                          <a:effectLst/>
                        </a:rPr>
                        <a:t>Category</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a:effectLst/>
                        </a:rPr>
                        <a:t>In-Memory Database</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b="1" dirty="0">
                          <a:effectLst/>
                          <a:latin typeface="Nunito Sans" pitchFamily="2" charset="0"/>
                        </a:rPr>
                        <a:t> </a:t>
                      </a:r>
                      <a:r>
                        <a:rPr lang="en-US" sz="2000" dirty="0">
                          <a:effectLst/>
                        </a:rPr>
                        <a:t>Message Queue</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923377115"/>
                  </a:ext>
                </a:extLst>
              </a:tr>
              <a:tr h="768569">
                <a:tc>
                  <a:txBody>
                    <a:bodyPr/>
                    <a:lstStyle/>
                    <a:p>
                      <a:pPr algn="l" fontAlgn="t"/>
                      <a:r>
                        <a:rPr lang="en-US" sz="2000" b="1">
                          <a:effectLst/>
                          <a:latin typeface="Nunito Sans" pitchFamily="2" charset="0"/>
                        </a:rPr>
                        <a:t> </a:t>
                      </a:r>
                      <a:r>
                        <a:rPr lang="en-US" sz="2000">
                          <a:effectLst/>
                        </a:rPr>
                        <a:t>Speed</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b="1">
                          <a:effectLst/>
                          <a:latin typeface="Nunito Sans" pitchFamily="2" charset="0"/>
                        </a:rPr>
                        <a:t> </a:t>
                      </a:r>
                      <a:r>
                        <a:rPr lang="en-US" sz="2000">
                          <a:effectLst/>
                        </a:rPr>
                        <a:t>Faster</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b="1" dirty="0">
                          <a:effectLst/>
                          <a:latin typeface="Nunito Sans" pitchFamily="2" charset="0"/>
                        </a:rPr>
                        <a:t> </a:t>
                      </a:r>
                      <a:r>
                        <a:rPr lang="en-US" sz="2000" dirty="0">
                          <a:effectLst/>
                        </a:rPr>
                        <a:t>Not as fast as Redis</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2591391451"/>
                  </a:ext>
                </a:extLst>
              </a:tr>
              <a:tr h="768569">
                <a:tc>
                  <a:txBody>
                    <a:bodyPr/>
                    <a:lstStyle/>
                    <a:p>
                      <a:pPr algn="l" fontAlgn="t"/>
                      <a:r>
                        <a:rPr lang="en-US" sz="2000" b="1">
                          <a:effectLst/>
                          <a:latin typeface="Nunito Sans" pitchFamily="2" charset="0"/>
                        </a:rPr>
                        <a:t> </a:t>
                      </a:r>
                      <a:r>
                        <a:rPr lang="en-US" sz="2000">
                          <a:effectLst/>
                        </a:rPr>
                        <a:t>Amount of Data</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b="1">
                          <a:effectLst/>
                          <a:latin typeface="Nunito Sans" pitchFamily="2" charset="0"/>
                        </a:rPr>
                        <a:t> </a:t>
                      </a:r>
                      <a:r>
                        <a:rPr lang="en-US" sz="2000">
                          <a:effectLst/>
                        </a:rPr>
                        <a:t>Amount of data is less as compared with Kafka</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b="1" dirty="0">
                          <a:effectLst/>
                          <a:latin typeface="Nunito Sans" pitchFamily="2" charset="0"/>
                        </a:rPr>
                        <a:t> </a:t>
                      </a:r>
                      <a:r>
                        <a:rPr lang="en-US" sz="2000" dirty="0">
                          <a:effectLst/>
                        </a:rPr>
                        <a:t>It is meant to deal with a huge amount of data</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2755416576"/>
                  </a:ext>
                </a:extLst>
              </a:tr>
            </a:tbl>
          </a:graphicData>
        </a:graphic>
      </p:graphicFrame>
    </p:spTree>
    <p:extLst>
      <p:ext uri="{BB962C8B-B14F-4D97-AF65-F5344CB8AC3E}">
        <p14:creationId xmlns:p14="http://schemas.microsoft.com/office/powerpoint/2010/main" val="24802959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5C0118-FA81-44E2-A214-6EA1E68064D7}"/>
              </a:ext>
            </a:extLst>
          </p:cNvPr>
          <p:cNvPicPr>
            <a:picLocks noChangeAspect="1"/>
          </p:cNvPicPr>
          <p:nvPr/>
        </p:nvPicPr>
        <p:blipFill>
          <a:blip r:embed="rId2"/>
          <a:stretch>
            <a:fillRect/>
          </a:stretch>
        </p:blipFill>
        <p:spPr>
          <a:xfrm>
            <a:off x="199697" y="704194"/>
            <a:ext cx="5696606" cy="5472112"/>
          </a:xfrm>
          <a:prstGeom prst="rect">
            <a:avLst/>
          </a:prstGeom>
        </p:spPr>
      </p:pic>
      <p:pic>
        <p:nvPicPr>
          <p:cNvPr id="7" name="Picture 6">
            <a:extLst>
              <a:ext uri="{FF2B5EF4-FFF2-40B4-BE49-F238E27FC236}">
                <a16:creationId xmlns:a16="http://schemas.microsoft.com/office/drawing/2014/main" id="{0E7E6E0F-692A-4F6A-9E8E-2FF6C4864346}"/>
              </a:ext>
            </a:extLst>
          </p:cNvPr>
          <p:cNvPicPr>
            <a:picLocks noChangeAspect="1"/>
          </p:cNvPicPr>
          <p:nvPr/>
        </p:nvPicPr>
        <p:blipFill>
          <a:blip r:embed="rId3"/>
          <a:stretch>
            <a:fillRect/>
          </a:stretch>
        </p:blipFill>
        <p:spPr>
          <a:xfrm>
            <a:off x="6095999" y="704194"/>
            <a:ext cx="5896304" cy="5472112"/>
          </a:xfrm>
          <a:prstGeom prst="rect">
            <a:avLst/>
          </a:prstGeom>
        </p:spPr>
      </p:pic>
    </p:spTree>
    <p:extLst>
      <p:ext uri="{BB962C8B-B14F-4D97-AF65-F5344CB8AC3E}">
        <p14:creationId xmlns:p14="http://schemas.microsoft.com/office/powerpoint/2010/main" val="32511183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8483"/>
            <a:ext cx="10515600" cy="411623"/>
          </a:xfrm>
        </p:spPr>
        <p:txBody>
          <a:bodyPr>
            <a:noAutofit/>
          </a:bodyPr>
          <a:lstStyle/>
          <a:p>
            <a:r>
              <a:rPr lang="en-US" sz="2800" dirty="0" err="1"/>
              <a:t>Redhat</a:t>
            </a:r>
            <a:r>
              <a:rPr lang="en-US" sz="2800" dirty="0"/>
              <a:t> </a:t>
            </a:r>
            <a:r>
              <a:rPr lang="en-US" sz="2800" dirty="0" err="1"/>
              <a:t>Ceph</a:t>
            </a:r>
            <a:r>
              <a:rPr lang="en-US" sz="2800" dirty="0"/>
              <a:t> C</a:t>
            </a:r>
            <a:r>
              <a:rPr lang="en-US" altLang="zh-CN" sz="2800" dirty="0"/>
              <a:t>luster</a:t>
            </a:r>
            <a:r>
              <a:rPr lang="zh-CN" altLang="en-US" sz="2800" dirty="0"/>
              <a:t>网络配置样本</a:t>
            </a:r>
            <a:endParaRPr lang="en-US" sz="2800" dirty="0"/>
          </a:p>
        </p:txBody>
      </p:sp>
      <p:pic>
        <p:nvPicPr>
          <p:cNvPr id="5" name="Picture 4"/>
          <p:cNvPicPr>
            <a:picLocks noChangeAspect="1"/>
          </p:cNvPicPr>
          <p:nvPr/>
        </p:nvPicPr>
        <p:blipFill>
          <a:blip r:embed="rId3"/>
          <a:stretch>
            <a:fillRect/>
          </a:stretch>
        </p:blipFill>
        <p:spPr>
          <a:xfrm>
            <a:off x="870640" y="796413"/>
            <a:ext cx="10450719" cy="596818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93763-D340-46F5-86AC-8D67D04CB24A}"/>
              </a:ext>
            </a:extLst>
          </p:cNvPr>
          <p:cNvSpPr>
            <a:spLocks noGrp="1"/>
          </p:cNvSpPr>
          <p:nvPr>
            <p:ph type="title"/>
          </p:nvPr>
        </p:nvSpPr>
        <p:spPr>
          <a:xfrm>
            <a:off x="838200" y="302066"/>
            <a:ext cx="10515600" cy="212944"/>
          </a:xfrm>
        </p:spPr>
        <p:txBody>
          <a:bodyPr>
            <a:normAutofit fontScale="90000"/>
          </a:bodyPr>
          <a:lstStyle/>
          <a:p>
            <a:r>
              <a:rPr lang="en-US" dirty="0" err="1"/>
              <a:t>C</a:t>
            </a:r>
            <a:r>
              <a:rPr lang="en-US" altLang="zh-CN" dirty="0" err="1"/>
              <a:t>eph</a:t>
            </a:r>
            <a:r>
              <a:rPr lang="zh-CN" altLang="en-US" dirty="0"/>
              <a:t>支持用例</a:t>
            </a:r>
            <a:endParaRPr lang="en-US" dirty="0"/>
          </a:p>
        </p:txBody>
      </p:sp>
      <p:sp>
        <p:nvSpPr>
          <p:cNvPr id="3" name="Content Placeholder 2">
            <a:extLst>
              <a:ext uri="{FF2B5EF4-FFF2-40B4-BE49-F238E27FC236}">
                <a16:creationId xmlns:a16="http://schemas.microsoft.com/office/drawing/2014/main" id="{50ABD77B-1001-48E7-8C20-1DC18B1E8EAA}"/>
              </a:ext>
            </a:extLst>
          </p:cNvPr>
          <p:cNvSpPr>
            <a:spLocks noGrp="1"/>
          </p:cNvSpPr>
          <p:nvPr>
            <p:ph idx="1"/>
          </p:nvPr>
        </p:nvSpPr>
        <p:spPr>
          <a:xfrm>
            <a:off x="838200" y="1182028"/>
            <a:ext cx="10515600" cy="5481531"/>
          </a:xfrm>
        </p:spPr>
        <p:txBody>
          <a:bodyPr>
            <a:normAutofit fontScale="92500" lnSpcReduction="20000"/>
          </a:bodyPr>
          <a:lstStyle/>
          <a:p>
            <a:pPr marL="0" indent="0">
              <a:buNone/>
            </a:pPr>
            <a:r>
              <a:rPr lang="en-US" altLang="zh-CN" dirty="0" err="1"/>
              <a:t>Ceph</a:t>
            </a:r>
            <a:r>
              <a:rPr lang="en-US" altLang="zh-CN" dirty="0"/>
              <a:t> RBD</a:t>
            </a:r>
            <a:r>
              <a:rPr lang="zh-CN" altLang="en-US" dirty="0"/>
              <a:t>接口的使用场景主要是</a:t>
            </a:r>
            <a:r>
              <a:rPr lang="en-US" altLang="zh-CN" dirty="0"/>
              <a:t>VM</a:t>
            </a:r>
            <a:r>
              <a:rPr lang="zh-CN" altLang="en-US" dirty="0"/>
              <a:t>和</a:t>
            </a:r>
            <a:r>
              <a:rPr lang="en-US" altLang="zh-CN" dirty="0"/>
              <a:t>DB</a:t>
            </a:r>
            <a:r>
              <a:rPr lang="zh-CN" altLang="en-US" dirty="0"/>
              <a:t>数据库</a:t>
            </a:r>
            <a:endParaRPr lang="en-US" altLang="zh-CN" dirty="0"/>
          </a:p>
          <a:p>
            <a:pPr>
              <a:buFont typeface="Wingdings" panose="05000000000000000000" pitchFamily="2" charset="2"/>
              <a:buChar char="Ø"/>
            </a:pPr>
            <a:r>
              <a:rPr lang="en-US" dirty="0"/>
              <a:t>Deploy elastic block storage with on-premise cloud</a:t>
            </a:r>
          </a:p>
          <a:p>
            <a:pPr>
              <a:buFont typeface="Wingdings" panose="05000000000000000000" pitchFamily="2" charset="2"/>
              <a:buChar char="Ø"/>
            </a:pPr>
            <a:r>
              <a:rPr lang="en-US" dirty="0"/>
              <a:t>Storage for smooth running VM disk volumes</a:t>
            </a:r>
          </a:p>
          <a:p>
            <a:pPr>
              <a:buFont typeface="Wingdings" panose="05000000000000000000" pitchFamily="2" charset="2"/>
              <a:buChar char="Ø"/>
            </a:pPr>
            <a:r>
              <a:rPr lang="en-US" dirty="0"/>
              <a:t>Primary storage for MY-SQL and other similar SQL database apps</a:t>
            </a:r>
          </a:p>
          <a:p>
            <a:endParaRPr lang="en-US" dirty="0"/>
          </a:p>
          <a:p>
            <a:pPr marL="0" indent="0">
              <a:buNone/>
            </a:pPr>
            <a:r>
              <a:rPr lang="en-US" dirty="0" err="1"/>
              <a:t>Ceph</a:t>
            </a:r>
            <a:r>
              <a:rPr lang="en-US" dirty="0"/>
              <a:t> Object</a:t>
            </a:r>
            <a:r>
              <a:rPr lang="zh-CN" altLang="en-US" dirty="0"/>
              <a:t>存储的使用场景</a:t>
            </a:r>
            <a:endParaRPr lang="en-US" dirty="0"/>
          </a:p>
          <a:p>
            <a:pPr>
              <a:buFont typeface="Wingdings" panose="05000000000000000000" pitchFamily="2" charset="2"/>
              <a:buChar char="Ø"/>
            </a:pPr>
            <a:r>
              <a:rPr lang="en-US" dirty="0"/>
              <a:t>VM disk volume snapshots</a:t>
            </a:r>
          </a:p>
          <a:p>
            <a:pPr>
              <a:buFont typeface="Wingdings" panose="05000000000000000000" pitchFamily="2" charset="2"/>
              <a:buChar char="Ø"/>
            </a:pPr>
            <a:r>
              <a:rPr lang="en-US" dirty="0"/>
              <a:t>Video/audio/image repository services</a:t>
            </a:r>
          </a:p>
          <a:p>
            <a:pPr>
              <a:buFont typeface="Wingdings" panose="05000000000000000000" pitchFamily="2" charset="2"/>
              <a:buChar char="Ø"/>
            </a:pPr>
            <a:r>
              <a:rPr lang="en-US" dirty="0"/>
              <a:t>ISO image store and repository service</a:t>
            </a:r>
          </a:p>
          <a:p>
            <a:pPr>
              <a:buFont typeface="Wingdings" panose="05000000000000000000" pitchFamily="2" charset="2"/>
              <a:buChar char="Ø"/>
            </a:pPr>
            <a:r>
              <a:rPr lang="en-US" dirty="0"/>
              <a:t>Backup and archive</a:t>
            </a:r>
          </a:p>
          <a:p>
            <a:pPr>
              <a:buFont typeface="Wingdings" panose="05000000000000000000" pitchFamily="2" charset="2"/>
              <a:buChar char="Ø"/>
            </a:pPr>
            <a:r>
              <a:rPr lang="en-US" dirty="0"/>
              <a:t>Deploy services similar to Dropbox within the enterprise</a:t>
            </a:r>
          </a:p>
          <a:p>
            <a:pPr>
              <a:buFont typeface="Wingdings" panose="05000000000000000000" pitchFamily="2" charset="2"/>
              <a:buChar char="Ø"/>
            </a:pPr>
            <a:r>
              <a:rPr lang="en-US" dirty="0"/>
              <a:t>Deploy Amazon s3 object store like services with on-premise cloud</a:t>
            </a:r>
          </a:p>
        </p:txBody>
      </p:sp>
    </p:spTree>
    <p:extLst>
      <p:ext uri="{BB962C8B-B14F-4D97-AF65-F5344CB8AC3E}">
        <p14:creationId xmlns:p14="http://schemas.microsoft.com/office/powerpoint/2010/main" val="2761848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073C0-1673-4CAD-B836-3850EFD6EBA6}"/>
              </a:ext>
            </a:extLst>
          </p:cNvPr>
          <p:cNvSpPr>
            <a:spLocks noGrp="1"/>
          </p:cNvSpPr>
          <p:nvPr>
            <p:ph type="title"/>
          </p:nvPr>
        </p:nvSpPr>
        <p:spPr>
          <a:xfrm>
            <a:off x="838200" y="365125"/>
            <a:ext cx="10515600" cy="861509"/>
          </a:xfrm>
        </p:spPr>
        <p:txBody>
          <a:bodyPr/>
          <a:lstStyle/>
          <a:p>
            <a:r>
              <a:rPr lang="en-US" dirty="0" err="1"/>
              <a:t>Ceph</a:t>
            </a:r>
            <a:r>
              <a:rPr lang="zh-CN" altLang="en-US" dirty="0"/>
              <a:t>是如何组织存储的</a:t>
            </a:r>
            <a:endParaRPr lang="en-US" dirty="0"/>
          </a:p>
        </p:txBody>
      </p:sp>
      <p:pic>
        <p:nvPicPr>
          <p:cNvPr id="2050" name="Picture 2">
            <a:extLst>
              <a:ext uri="{FF2B5EF4-FFF2-40B4-BE49-F238E27FC236}">
                <a16:creationId xmlns:a16="http://schemas.microsoft.com/office/drawing/2014/main" id="{9AE6CE5B-4AFB-4724-B34B-C470A61D70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95336"/>
            <a:ext cx="4555777" cy="47748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01BDFE8-7675-4C14-9DDA-42D7358DDD88}"/>
              </a:ext>
            </a:extLst>
          </p:cNvPr>
          <p:cNvPicPr>
            <a:picLocks noChangeAspect="1"/>
          </p:cNvPicPr>
          <p:nvPr/>
        </p:nvPicPr>
        <p:blipFill>
          <a:blip r:embed="rId4"/>
          <a:stretch>
            <a:fillRect/>
          </a:stretch>
        </p:blipFill>
        <p:spPr>
          <a:xfrm>
            <a:off x="5820936" y="1595335"/>
            <a:ext cx="6122019" cy="4774876"/>
          </a:xfrm>
          <a:prstGeom prst="rect">
            <a:avLst/>
          </a:prstGeom>
        </p:spPr>
      </p:pic>
    </p:spTree>
    <p:extLst>
      <p:ext uri="{BB962C8B-B14F-4D97-AF65-F5344CB8AC3E}">
        <p14:creationId xmlns:p14="http://schemas.microsoft.com/office/powerpoint/2010/main" val="790713132"/>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{90A7A576-2008-4749-813F-9F3189718B6A}tf89338750_win32</Template>
  <TotalTime>1</TotalTime>
  <Words>16264</Words>
  <Application>Microsoft Office PowerPoint</Application>
  <PresentationFormat>Widescreen</PresentationFormat>
  <Paragraphs>1111</Paragraphs>
  <Slides>73</Slides>
  <Notes>46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73</vt:i4>
      </vt:variant>
    </vt:vector>
  </HeadingPairs>
  <TitlesOfParts>
    <vt:vector size="84" baseType="lpstr">
      <vt:lpstr>inherit</vt:lpstr>
      <vt:lpstr>Arial</vt:lpstr>
      <vt:lpstr>Bell MT</vt:lpstr>
      <vt:lpstr>Calibri</vt:lpstr>
      <vt:lpstr>Consolas</vt:lpstr>
      <vt:lpstr>Nunito Sans</vt:lpstr>
      <vt:lpstr>Roboto</vt:lpstr>
      <vt:lpstr>Univers</vt:lpstr>
      <vt:lpstr>Verdana</vt:lpstr>
      <vt:lpstr>Wingdings</vt:lpstr>
      <vt:lpstr>GradientUnivers</vt:lpstr>
      <vt:lpstr>Ceph + SDS Introduction</vt:lpstr>
      <vt:lpstr>Agenda</vt:lpstr>
      <vt:lpstr>Ceph介绍</vt:lpstr>
      <vt:lpstr>要点总结</vt:lpstr>
      <vt:lpstr>Ceph Cluster 逻辑视图</vt:lpstr>
      <vt:lpstr>Ceph应用接口视图</vt:lpstr>
      <vt:lpstr>Ceph Cluster核心组件和概念</vt:lpstr>
      <vt:lpstr>Ceph支持用例</vt:lpstr>
      <vt:lpstr>Ceph是如何组织存储的</vt:lpstr>
      <vt:lpstr>配置Ceph集群基本原则</vt:lpstr>
      <vt:lpstr>Ceph Cluster组网配置</vt:lpstr>
      <vt:lpstr>Intel对Ceph生态存储部分的贡献</vt:lpstr>
      <vt:lpstr>Intel对Ceph生态网络部分的贡献</vt:lpstr>
      <vt:lpstr>Profiling w/ LTTng</vt:lpstr>
      <vt:lpstr>Intel优化在Ceph模块应用</vt:lpstr>
      <vt:lpstr>Ceph Cluster与Kubernetes持久层互动过程</vt:lpstr>
      <vt:lpstr>Ceph安全体系概览</vt:lpstr>
      <vt:lpstr>Prometheus Web Console</vt:lpstr>
      <vt:lpstr>PowerPoint Presentation</vt:lpstr>
      <vt:lpstr>SDS是什么、为何需要</vt:lpstr>
      <vt:lpstr>SDS发展简史</vt:lpstr>
      <vt:lpstr>国内SDS的技术流派</vt:lpstr>
      <vt:lpstr>国内SDS方案供应商</vt:lpstr>
      <vt:lpstr>Backup</vt:lpstr>
      <vt:lpstr>测试工具小结</vt:lpstr>
      <vt:lpstr>Understanding Storage Performance - IOPS and Latency</vt:lpstr>
      <vt:lpstr> librados</vt:lpstr>
      <vt:lpstr>Ceph Cluster Installation Steps</vt:lpstr>
      <vt:lpstr>RADOS (Reliable Autonomic Distributed Object Store)</vt:lpstr>
      <vt:lpstr>References</vt:lpstr>
      <vt:lpstr>Remove VG &amp; LV in Linux</vt:lpstr>
      <vt:lpstr>How to Uninstall Ceph Cluster completely</vt:lpstr>
      <vt:lpstr>Trouble Shooting</vt:lpstr>
      <vt:lpstr>Trouble-shooting</vt:lpstr>
      <vt:lpstr>Trouble-shooting</vt:lpstr>
      <vt:lpstr>Role-Base Access Control </vt:lpstr>
      <vt:lpstr>Kubernetes CSI简介</vt:lpstr>
      <vt:lpstr>Kubernetes CSI架构</vt:lpstr>
      <vt:lpstr>Kubernetes CSI架构 – Kubernetes External Component</vt:lpstr>
      <vt:lpstr>Kubernetes CSI架构 – Storage Vendor external component</vt:lpstr>
      <vt:lpstr>Kubernetes CSI架构 – 开发CSI Driver</vt:lpstr>
      <vt:lpstr>Kubernetes CSI架构 – 部署CSI组件</vt:lpstr>
      <vt:lpstr>Introduction to the Container Storage Interface (CSI) of Kubernetes</vt:lpstr>
      <vt:lpstr>Workflow</vt:lpstr>
      <vt:lpstr>PowerPoint Presentation</vt:lpstr>
      <vt:lpstr>PowerPoint Presentation</vt:lpstr>
      <vt:lpstr>CEPHFS CLIENT CAPABILITIES</vt:lpstr>
      <vt:lpstr>盘点软件定义存储领域的专有名词</vt:lpstr>
      <vt:lpstr>Rook</vt:lpstr>
      <vt:lpstr>Rook架构</vt:lpstr>
      <vt:lpstr>Kubernetes Extensions</vt:lpstr>
      <vt:lpstr>选择扩展的判断流程图</vt:lpstr>
      <vt:lpstr>HDFS 及其组成框架</vt:lpstr>
      <vt:lpstr>Redhat 10 billion objects performance test</vt:lpstr>
      <vt:lpstr>RBD - Concept Explanation</vt:lpstr>
      <vt:lpstr>OSD - Concept Explanation</vt:lpstr>
      <vt:lpstr>Ceph Orchestrator</vt:lpstr>
      <vt:lpstr>Compare Top Kubernetes Storage Solutions: OpenEBS, Portworx, Rook, &amp; Gluster</vt:lpstr>
      <vt:lpstr>需求维度分析</vt:lpstr>
      <vt:lpstr>Features of HDFS</vt:lpstr>
      <vt:lpstr>Features of Gluster</vt:lpstr>
      <vt:lpstr>DRBD (Distributed Replicated Block Device) 架构</vt:lpstr>
      <vt:lpstr>RAID vs LVM vs ZFS Comparison</vt:lpstr>
      <vt:lpstr>Best Storage Solutions for Kubernetes &amp; Docker Containers</vt:lpstr>
      <vt:lpstr>MongoDB、ES、Redis、HBase四种数据库</vt:lpstr>
      <vt:lpstr>Useful Commands</vt:lpstr>
      <vt:lpstr>Rook是什么，要解决什么问题</vt:lpstr>
      <vt:lpstr>Rook部署分布式集群</vt:lpstr>
      <vt:lpstr>PowerPoint Presentation</vt:lpstr>
      <vt:lpstr>背景</vt:lpstr>
      <vt:lpstr>PowerPoint Presentation</vt:lpstr>
      <vt:lpstr>PowerPoint Presentation</vt:lpstr>
      <vt:lpstr>Redhat Ceph Cluster网络配置样本</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Ceph + SDS Introduction</dc:title>
  <dc:creator>Zhang, Alan</dc:creator>
  <cp:lastModifiedBy>Zhang, Alan</cp:lastModifiedBy>
  <cp:revision>1</cp:revision>
  <dcterms:created xsi:type="dcterms:W3CDTF">2022-06-21T04:45:56Z</dcterms:created>
  <dcterms:modified xsi:type="dcterms:W3CDTF">2022-06-21T04:47:24Z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